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1"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3" r:id="rId16"/>
    <p:sldId id="275" r:id="rId17"/>
    <p:sldId id="276" r:id="rId18"/>
    <p:sldId id="277" r:id="rId19"/>
    <p:sldId id="278" r:id="rId20"/>
    <p:sldId id="279" r:id="rId21"/>
    <p:sldId id="280" r:id="rId22"/>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inimized">
    <p:restoredLeft sz="17430" autoAdjust="0"/>
    <p:restoredTop sz="44405" autoAdjust="0"/>
  </p:normalViewPr>
  <p:slideViewPr>
    <p:cSldViewPr>
      <p:cViewPr>
        <p:scale>
          <a:sx n="69" d="100"/>
          <a:sy n="69" d="100"/>
        </p:scale>
        <p:origin x="-1314" y="1620"/>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diagrams/_rels/data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C8B8CA-3973-4B52-B875-51DD7D3C5032}"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fi-FI"/>
        </a:p>
      </dgm:t>
    </dgm:pt>
    <dgm:pt modelId="{D6737ECB-039C-4413-B307-183FE172C364}">
      <dgm:prSet custT="1"/>
      <dgm:spPr>
        <a:ln>
          <a:noFill/>
        </a:ln>
      </dgm:spPr>
      <dgm:t>
        <a:bodyPr/>
        <a:lstStyle/>
        <a:p>
          <a:pPr algn="r" rtl="0"/>
          <a:endParaRPr lang="fi-FI" sz="1800" b="1" dirty="0" smtClean="0">
            <a:solidFill>
              <a:schemeClr val="tx1"/>
            </a:solidFill>
          </a:endParaRPr>
        </a:p>
        <a:p>
          <a:pPr algn="r" rtl="0"/>
          <a:endParaRPr lang="fi-FI" sz="1800" b="1" dirty="0" smtClean="0">
            <a:solidFill>
              <a:schemeClr val="tx1"/>
            </a:solidFill>
          </a:endParaRPr>
        </a:p>
        <a:p>
          <a:pPr algn="r" rtl="0"/>
          <a:r>
            <a:rPr lang="fi-FI" sz="2600" b="0" dirty="0" smtClean="0">
              <a:solidFill>
                <a:schemeClr val="tx1"/>
              </a:solidFill>
              <a:latin typeface="MiddleMan" pitchFamily="50" charset="0"/>
            </a:rPr>
            <a:t>KVINNOBANKENS PROJEKT</a:t>
          </a:r>
        </a:p>
        <a:p>
          <a:pPr algn="r" rtl="0"/>
          <a:endParaRPr lang="fi-FI" sz="1800" b="1" dirty="0" smtClean="0">
            <a:solidFill>
              <a:schemeClr val="tx1"/>
            </a:solidFill>
          </a:endParaRPr>
        </a:p>
        <a:p>
          <a:pPr algn="r" rtl="0"/>
          <a:endParaRPr lang="fi-FI" sz="1800" b="1" dirty="0">
            <a:solidFill>
              <a:schemeClr val="tx1"/>
            </a:solidFill>
          </a:endParaRPr>
        </a:p>
      </dgm:t>
    </dgm:pt>
    <dgm:pt modelId="{15F153CF-DA5E-4698-B5E8-52FBC3650751}" type="parTrans" cxnId="{B4A64975-FFDC-4CF4-8B3D-77F8D3C19018}">
      <dgm:prSet/>
      <dgm:spPr/>
      <dgm:t>
        <a:bodyPr/>
        <a:lstStyle/>
        <a:p>
          <a:endParaRPr lang="fi-FI"/>
        </a:p>
      </dgm:t>
    </dgm:pt>
    <dgm:pt modelId="{6C362D65-1011-4406-B695-8D87CA970C2D}" type="sibTrans" cxnId="{B4A64975-FFDC-4CF4-8B3D-77F8D3C19018}">
      <dgm:prSet/>
      <dgm:spPr/>
      <dgm:t>
        <a:bodyPr/>
        <a:lstStyle/>
        <a:p>
          <a:endParaRPr lang="fi-FI"/>
        </a:p>
      </dgm:t>
    </dgm:pt>
    <dgm:pt modelId="{C20F78D5-5404-45E3-B06C-79624B426E79}">
      <dgm:prSet custT="1"/>
      <dgm:spPr>
        <a:ln>
          <a:noFill/>
        </a:ln>
      </dgm:spPr>
      <dgm:t>
        <a:bodyPr/>
        <a:lstStyle/>
        <a:p>
          <a:pPr algn="l" rtl="0"/>
          <a:r>
            <a:rPr lang="fi-FI" sz="2400" b="1" dirty="0" err="1" smtClean="0">
              <a:solidFill>
                <a:schemeClr val="tx1"/>
              </a:solidFill>
            </a:rPr>
            <a:t>Kvinnobanken</a:t>
          </a:r>
          <a:r>
            <a:rPr lang="fi-FI" sz="2400" b="1" dirty="0" smtClean="0">
              <a:solidFill>
                <a:schemeClr val="tx1"/>
              </a:solidFill>
            </a:rPr>
            <a:t> </a:t>
          </a:r>
          <a:r>
            <a:rPr lang="fi-FI" sz="2400" b="1" dirty="0" err="1" smtClean="0">
              <a:solidFill>
                <a:schemeClr val="tx1"/>
              </a:solidFill>
            </a:rPr>
            <a:t>understöder</a:t>
          </a:r>
          <a:r>
            <a:rPr lang="fi-FI" sz="2400" b="1" dirty="0" smtClean="0">
              <a:solidFill>
                <a:schemeClr val="tx1"/>
              </a:solidFill>
            </a:rPr>
            <a:t> </a:t>
          </a:r>
          <a:r>
            <a:rPr lang="fi-FI" sz="2400" b="1" dirty="0" err="1" smtClean="0">
              <a:solidFill>
                <a:schemeClr val="tx1"/>
              </a:solidFill>
            </a:rPr>
            <a:t>projekt</a:t>
          </a:r>
          <a:r>
            <a:rPr lang="fi-FI" sz="2400" b="1" dirty="0" smtClean="0">
              <a:solidFill>
                <a:schemeClr val="tx1"/>
              </a:solidFill>
            </a:rPr>
            <a:t> i 7 </a:t>
          </a:r>
          <a:r>
            <a:rPr lang="fi-FI" sz="2400" b="1" dirty="0" err="1" smtClean="0">
              <a:solidFill>
                <a:schemeClr val="tx1"/>
              </a:solidFill>
            </a:rPr>
            <a:t>länder</a:t>
          </a:r>
          <a:endParaRPr lang="fi-FI" sz="2400" b="1" dirty="0">
            <a:solidFill>
              <a:schemeClr val="tx1"/>
            </a:solidFill>
          </a:endParaRPr>
        </a:p>
      </dgm:t>
    </dgm:pt>
    <dgm:pt modelId="{2AFB4E60-D671-4E89-8538-0AFFC3D21554}" type="parTrans" cxnId="{26C607C6-00BA-4540-AC88-1029A4628402}">
      <dgm:prSet/>
      <dgm:spPr/>
      <dgm:t>
        <a:bodyPr/>
        <a:lstStyle/>
        <a:p>
          <a:endParaRPr lang="fi-FI"/>
        </a:p>
      </dgm:t>
    </dgm:pt>
    <dgm:pt modelId="{B66AE067-3340-4BD7-96E7-286598C31737}" type="sibTrans" cxnId="{26C607C6-00BA-4540-AC88-1029A4628402}">
      <dgm:prSet/>
      <dgm:spPr/>
      <dgm:t>
        <a:bodyPr/>
        <a:lstStyle/>
        <a:p>
          <a:endParaRPr lang="fi-FI"/>
        </a:p>
      </dgm:t>
    </dgm:pt>
    <dgm:pt modelId="{0C73BD90-1884-4DA5-A453-244770807E46}" type="pres">
      <dgm:prSet presAssocID="{6BC8B8CA-3973-4B52-B875-51DD7D3C5032}" presName="linear" presStyleCnt="0">
        <dgm:presLayoutVars>
          <dgm:dir/>
          <dgm:resizeHandles val="exact"/>
        </dgm:presLayoutVars>
      </dgm:prSet>
      <dgm:spPr/>
      <dgm:t>
        <a:bodyPr/>
        <a:lstStyle/>
        <a:p>
          <a:endParaRPr lang="fi-FI"/>
        </a:p>
      </dgm:t>
    </dgm:pt>
    <dgm:pt modelId="{47638636-8B70-4295-B3AF-CC2CA7D91703}" type="pres">
      <dgm:prSet presAssocID="{D6737ECB-039C-4413-B307-183FE172C364}" presName="comp" presStyleCnt="0"/>
      <dgm:spPr/>
    </dgm:pt>
    <dgm:pt modelId="{8B2F6E0D-7D50-4C5F-BC4D-FFC0756E5E31}" type="pres">
      <dgm:prSet presAssocID="{D6737ECB-039C-4413-B307-183FE172C364}" presName="box" presStyleLbl="node1" presStyleIdx="0" presStyleCnt="2"/>
      <dgm:spPr/>
      <dgm:t>
        <a:bodyPr/>
        <a:lstStyle/>
        <a:p>
          <a:endParaRPr lang="fi-FI"/>
        </a:p>
      </dgm:t>
    </dgm:pt>
    <dgm:pt modelId="{72D1D493-3893-4A18-9A0B-2188661A39E6}" type="pres">
      <dgm:prSet presAssocID="{D6737ECB-039C-4413-B307-183FE172C364}" presName="img"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a:noFill/>
        </a:ln>
      </dgm:spPr>
      <dgm:t>
        <a:bodyPr/>
        <a:lstStyle/>
        <a:p>
          <a:endParaRPr lang="fi-FI"/>
        </a:p>
      </dgm:t>
    </dgm:pt>
    <dgm:pt modelId="{027492A5-4053-4A33-BB65-4EF6E602CEA9}" type="pres">
      <dgm:prSet presAssocID="{D6737ECB-039C-4413-B307-183FE172C364}" presName="text" presStyleLbl="node1" presStyleIdx="0" presStyleCnt="2">
        <dgm:presLayoutVars>
          <dgm:bulletEnabled val="1"/>
        </dgm:presLayoutVars>
      </dgm:prSet>
      <dgm:spPr/>
      <dgm:t>
        <a:bodyPr/>
        <a:lstStyle/>
        <a:p>
          <a:endParaRPr lang="fi-FI"/>
        </a:p>
      </dgm:t>
    </dgm:pt>
    <dgm:pt modelId="{95C0114C-F1BF-4FC7-9298-E41F195D928D}" type="pres">
      <dgm:prSet presAssocID="{6C362D65-1011-4406-B695-8D87CA970C2D}" presName="spacer" presStyleCnt="0"/>
      <dgm:spPr/>
    </dgm:pt>
    <dgm:pt modelId="{AB9BCD7E-A2D4-4580-A06A-F680E46548A6}" type="pres">
      <dgm:prSet presAssocID="{C20F78D5-5404-45E3-B06C-79624B426E79}" presName="comp" presStyleCnt="0"/>
      <dgm:spPr/>
    </dgm:pt>
    <dgm:pt modelId="{52467CAD-910E-453B-9FF4-94CE484EA956}" type="pres">
      <dgm:prSet presAssocID="{C20F78D5-5404-45E3-B06C-79624B426E79}" presName="box" presStyleLbl="node1" presStyleIdx="1" presStyleCnt="2" custLinFactNeighborY="4876"/>
      <dgm:spPr/>
      <dgm:t>
        <a:bodyPr/>
        <a:lstStyle/>
        <a:p>
          <a:endParaRPr lang="fi-FI"/>
        </a:p>
      </dgm:t>
    </dgm:pt>
    <dgm:pt modelId="{D5AF8A2A-2164-4045-9AB3-59CA266144FB}" type="pres">
      <dgm:prSet presAssocID="{C20F78D5-5404-45E3-B06C-79624B426E79}" presName="img"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a:ln>
          <a:noFill/>
        </a:ln>
      </dgm:spPr>
      <dgm:t>
        <a:bodyPr/>
        <a:lstStyle/>
        <a:p>
          <a:endParaRPr lang="fi-FI"/>
        </a:p>
      </dgm:t>
    </dgm:pt>
    <dgm:pt modelId="{C7C21293-7E18-4951-9D33-9BCC20CBF920}" type="pres">
      <dgm:prSet presAssocID="{C20F78D5-5404-45E3-B06C-79624B426E79}" presName="text" presStyleLbl="node1" presStyleIdx="1" presStyleCnt="2">
        <dgm:presLayoutVars>
          <dgm:bulletEnabled val="1"/>
        </dgm:presLayoutVars>
      </dgm:prSet>
      <dgm:spPr/>
      <dgm:t>
        <a:bodyPr/>
        <a:lstStyle/>
        <a:p>
          <a:endParaRPr lang="fi-FI"/>
        </a:p>
      </dgm:t>
    </dgm:pt>
  </dgm:ptLst>
  <dgm:cxnLst>
    <dgm:cxn modelId="{8E686E7F-1A7A-4366-858E-582A73FB976E}" type="presOf" srcId="{C20F78D5-5404-45E3-B06C-79624B426E79}" destId="{52467CAD-910E-453B-9FF4-94CE484EA956}" srcOrd="0" destOrd="0" presId="urn:microsoft.com/office/officeart/2005/8/layout/vList4"/>
    <dgm:cxn modelId="{1DED2146-9D02-4DA8-B2FD-76F3B7667DDB}" type="presOf" srcId="{D6737ECB-039C-4413-B307-183FE172C364}" destId="{8B2F6E0D-7D50-4C5F-BC4D-FFC0756E5E31}" srcOrd="0" destOrd="0" presId="urn:microsoft.com/office/officeart/2005/8/layout/vList4"/>
    <dgm:cxn modelId="{26C607C6-00BA-4540-AC88-1029A4628402}" srcId="{6BC8B8CA-3973-4B52-B875-51DD7D3C5032}" destId="{C20F78D5-5404-45E3-B06C-79624B426E79}" srcOrd="1" destOrd="0" parTransId="{2AFB4E60-D671-4E89-8538-0AFFC3D21554}" sibTransId="{B66AE067-3340-4BD7-96E7-286598C31737}"/>
    <dgm:cxn modelId="{B4A64975-FFDC-4CF4-8B3D-77F8D3C19018}" srcId="{6BC8B8CA-3973-4B52-B875-51DD7D3C5032}" destId="{D6737ECB-039C-4413-B307-183FE172C364}" srcOrd="0" destOrd="0" parTransId="{15F153CF-DA5E-4698-B5E8-52FBC3650751}" sibTransId="{6C362D65-1011-4406-B695-8D87CA970C2D}"/>
    <dgm:cxn modelId="{E5096069-FDE1-4EF1-926A-D2CA1AABFCC1}" type="presOf" srcId="{6BC8B8CA-3973-4B52-B875-51DD7D3C5032}" destId="{0C73BD90-1884-4DA5-A453-244770807E46}" srcOrd="0" destOrd="0" presId="urn:microsoft.com/office/officeart/2005/8/layout/vList4"/>
    <dgm:cxn modelId="{7CA26502-2A5F-4EA7-9BC7-611B5A88CF85}" type="presOf" srcId="{C20F78D5-5404-45E3-B06C-79624B426E79}" destId="{C7C21293-7E18-4951-9D33-9BCC20CBF920}" srcOrd="1" destOrd="0" presId="urn:microsoft.com/office/officeart/2005/8/layout/vList4"/>
    <dgm:cxn modelId="{A2C9F454-DA6C-4D54-B003-394CEC1BCD7E}" type="presOf" srcId="{D6737ECB-039C-4413-B307-183FE172C364}" destId="{027492A5-4053-4A33-BB65-4EF6E602CEA9}" srcOrd="1" destOrd="0" presId="urn:microsoft.com/office/officeart/2005/8/layout/vList4"/>
    <dgm:cxn modelId="{3F8877C7-B52A-4738-8CC3-03D0AC62B94D}" type="presParOf" srcId="{0C73BD90-1884-4DA5-A453-244770807E46}" destId="{47638636-8B70-4295-B3AF-CC2CA7D91703}" srcOrd="0" destOrd="0" presId="urn:microsoft.com/office/officeart/2005/8/layout/vList4"/>
    <dgm:cxn modelId="{A1F43786-714C-4B91-9F13-E04A44C82FAE}" type="presParOf" srcId="{47638636-8B70-4295-B3AF-CC2CA7D91703}" destId="{8B2F6E0D-7D50-4C5F-BC4D-FFC0756E5E31}" srcOrd="0" destOrd="0" presId="urn:microsoft.com/office/officeart/2005/8/layout/vList4"/>
    <dgm:cxn modelId="{A2C9C7E7-E439-4C6F-A62C-D5EF529F719F}" type="presParOf" srcId="{47638636-8B70-4295-B3AF-CC2CA7D91703}" destId="{72D1D493-3893-4A18-9A0B-2188661A39E6}" srcOrd="1" destOrd="0" presId="urn:microsoft.com/office/officeart/2005/8/layout/vList4"/>
    <dgm:cxn modelId="{AA4613DD-0CF2-42FC-94BF-CA5C5CB89FCA}" type="presParOf" srcId="{47638636-8B70-4295-B3AF-CC2CA7D91703}" destId="{027492A5-4053-4A33-BB65-4EF6E602CEA9}" srcOrd="2" destOrd="0" presId="urn:microsoft.com/office/officeart/2005/8/layout/vList4"/>
    <dgm:cxn modelId="{3EA628D3-9165-4DB6-BB4F-9313046F3F81}" type="presParOf" srcId="{0C73BD90-1884-4DA5-A453-244770807E46}" destId="{95C0114C-F1BF-4FC7-9298-E41F195D928D}" srcOrd="1" destOrd="0" presId="urn:microsoft.com/office/officeart/2005/8/layout/vList4"/>
    <dgm:cxn modelId="{B8F11CA6-E10C-4E90-87E0-75AFF1930449}" type="presParOf" srcId="{0C73BD90-1884-4DA5-A453-244770807E46}" destId="{AB9BCD7E-A2D4-4580-A06A-F680E46548A6}" srcOrd="2" destOrd="0" presId="urn:microsoft.com/office/officeart/2005/8/layout/vList4"/>
    <dgm:cxn modelId="{FECEC27A-CF7E-4B9D-9AA5-09637F530342}" type="presParOf" srcId="{AB9BCD7E-A2D4-4580-A06A-F680E46548A6}" destId="{52467CAD-910E-453B-9FF4-94CE484EA956}" srcOrd="0" destOrd="0" presId="urn:microsoft.com/office/officeart/2005/8/layout/vList4"/>
    <dgm:cxn modelId="{AF89E902-528F-435F-B8F7-FE0E2A142D61}" type="presParOf" srcId="{AB9BCD7E-A2D4-4580-A06A-F680E46548A6}" destId="{D5AF8A2A-2164-4045-9AB3-59CA266144FB}" srcOrd="1" destOrd="0" presId="urn:microsoft.com/office/officeart/2005/8/layout/vList4"/>
    <dgm:cxn modelId="{E9C1D1C8-F331-446D-B33D-2CF5CB3421D8}" type="presParOf" srcId="{AB9BCD7E-A2D4-4580-A06A-F680E46548A6}" destId="{C7C21293-7E18-4951-9D33-9BCC20CBF920}"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C8B8CA-3973-4B52-B875-51DD7D3C5032}"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fi-FI"/>
        </a:p>
      </dgm:t>
    </dgm:pt>
    <dgm:pt modelId="{0FF6B5E5-2BAA-4499-B0A3-FCA93A67ADB7}">
      <dgm:prSet custT="1"/>
      <dgm:spPr>
        <a:ln>
          <a:noFill/>
        </a:ln>
      </dgm:spPr>
      <dgm:t>
        <a:bodyPr/>
        <a:lstStyle/>
        <a:p>
          <a:pPr algn="l" rtl="0"/>
          <a:r>
            <a:rPr lang="fi-FI" sz="1900" b="1" dirty="0" err="1" smtClean="0">
              <a:solidFill>
                <a:schemeClr val="tx1"/>
              </a:solidFill>
            </a:rPr>
            <a:t>Pågående</a:t>
          </a:r>
          <a:r>
            <a:rPr lang="fi-FI" sz="1900" b="1" dirty="0" smtClean="0">
              <a:solidFill>
                <a:schemeClr val="tx1"/>
              </a:solidFill>
            </a:rPr>
            <a:t> </a:t>
          </a:r>
          <a:r>
            <a:rPr lang="fi-FI" sz="1900" b="1" dirty="0" err="1" smtClean="0">
              <a:solidFill>
                <a:schemeClr val="tx1"/>
              </a:solidFill>
            </a:rPr>
            <a:t>projekt</a:t>
          </a:r>
          <a:r>
            <a:rPr lang="fi-FI" sz="1900" b="1" dirty="0" smtClean="0">
              <a:solidFill>
                <a:schemeClr val="tx1"/>
              </a:solidFill>
            </a:rPr>
            <a:t>:</a:t>
          </a:r>
        </a:p>
        <a:p>
          <a:pPr algn="l" rtl="0"/>
          <a:r>
            <a:rPr lang="fi-FI" sz="1900" b="0" dirty="0" smtClean="0">
              <a:solidFill>
                <a:schemeClr val="tx1"/>
              </a:solidFill>
            </a:rPr>
            <a:t>Guatemala, Liberia, Sierra Leone, Uganda, Nepal, </a:t>
          </a:r>
          <a:r>
            <a:rPr lang="fi-FI" sz="1900" b="0" dirty="0" err="1" smtClean="0">
              <a:solidFill>
                <a:schemeClr val="tx1"/>
              </a:solidFill>
            </a:rPr>
            <a:t>Kambodja</a:t>
          </a:r>
          <a:r>
            <a:rPr lang="fi-FI" sz="1900" b="0" dirty="0" smtClean="0">
              <a:solidFill>
                <a:schemeClr val="tx1"/>
              </a:solidFill>
            </a:rPr>
            <a:t>, Myanmar</a:t>
          </a:r>
          <a:endParaRPr lang="fi-FI" sz="1900" b="0" dirty="0">
            <a:solidFill>
              <a:schemeClr val="tx1"/>
            </a:solidFill>
          </a:endParaRPr>
        </a:p>
      </dgm:t>
    </dgm:pt>
    <dgm:pt modelId="{81D6A9B0-E93F-454E-A371-84B2B2C3F3B4}" type="parTrans" cxnId="{7CA9156C-35FF-4416-88F0-4228DD77C8CB}">
      <dgm:prSet/>
      <dgm:spPr/>
      <dgm:t>
        <a:bodyPr/>
        <a:lstStyle/>
        <a:p>
          <a:endParaRPr lang="fi-FI"/>
        </a:p>
      </dgm:t>
    </dgm:pt>
    <dgm:pt modelId="{A3249676-2B80-47C6-A46D-FBAA615599EF}" type="sibTrans" cxnId="{7CA9156C-35FF-4416-88F0-4228DD77C8CB}">
      <dgm:prSet/>
      <dgm:spPr/>
      <dgm:t>
        <a:bodyPr/>
        <a:lstStyle/>
        <a:p>
          <a:endParaRPr lang="fi-FI"/>
        </a:p>
      </dgm:t>
    </dgm:pt>
    <dgm:pt modelId="{6705C690-0CA9-49FF-B4D0-0130113704C1}">
      <dgm:prSet custT="1"/>
      <dgm:spPr>
        <a:ln>
          <a:noFill/>
        </a:ln>
      </dgm:spPr>
      <dgm:t>
        <a:bodyPr/>
        <a:lstStyle/>
        <a:p>
          <a:pPr algn="l" rtl="0"/>
          <a:r>
            <a:rPr lang="fi-FI" sz="1800" b="1" dirty="0" err="1" smtClean="0">
              <a:solidFill>
                <a:schemeClr val="tx1"/>
              </a:solidFill>
            </a:rPr>
            <a:t>Avslutade</a:t>
          </a:r>
          <a:r>
            <a:rPr lang="fi-FI" sz="1800" b="1" dirty="0" smtClean="0">
              <a:solidFill>
                <a:schemeClr val="tx1"/>
              </a:solidFill>
            </a:rPr>
            <a:t> </a:t>
          </a:r>
          <a:r>
            <a:rPr lang="fi-FI" sz="1800" b="1" dirty="0" err="1" smtClean="0">
              <a:solidFill>
                <a:schemeClr val="tx1"/>
              </a:solidFill>
            </a:rPr>
            <a:t>projekt</a:t>
          </a:r>
          <a:r>
            <a:rPr lang="fi-FI" sz="1800" b="1" dirty="0" smtClean="0">
              <a:solidFill>
                <a:schemeClr val="tx1"/>
              </a:solidFill>
            </a:rPr>
            <a:t>: </a:t>
          </a:r>
          <a:r>
            <a:rPr lang="fi-FI" sz="1800" dirty="0" smtClean="0">
              <a:solidFill>
                <a:schemeClr val="tx1"/>
              </a:solidFill>
            </a:rPr>
            <a:t/>
          </a:r>
          <a:br>
            <a:rPr lang="fi-FI" sz="1800" dirty="0" smtClean="0">
              <a:solidFill>
                <a:schemeClr val="tx1"/>
              </a:solidFill>
            </a:rPr>
          </a:br>
          <a:r>
            <a:rPr lang="fi-FI" sz="1800" dirty="0" smtClean="0">
              <a:solidFill>
                <a:schemeClr val="tx1"/>
              </a:solidFill>
            </a:rPr>
            <a:t>Peru, </a:t>
          </a:r>
          <a:r>
            <a:rPr lang="fi-FI" sz="1800" dirty="0" err="1" smtClean="0">
              <a:solidFill>
                <a:schemeClr val="tx1"/>
              </a:solidFill>
            </a:rPr>
            <a:t>Etiopien</a:t>
          </a:r>
          <a:r>
            <a:rPr lang="fi-FI" sz="1800" dirty="0" smtClean="0">
              <a:solidFill>
                <a:schemeClr val="tx1"/>
              </a:solidFill>
            </a:rPr>
            <a:t>, </a:t>
          </a:r>
          <a:r>
            <a:rPr lang="fi-FI" sz="1800" dirty="0" err="1" smtClean="0">
              <a:solidFill>
                <a:schemeClr val="tx1"/>
              </a:solidFill>
            </a:rPr>
            <a:t>Demokratiska</a:t>
          </a:r>
          <a:r>
            <a:rPr lang="fi-FI" sz="1800" dirty="0" smtClean="0">
              <a:solidFill>
                <a:schemeClr val="tx1"/>
              </a:solidFill>
            </a:rPr>
            <a:t> </a:t>
          </a:r>
          <a:r>
            <a:rPr lang="fi-FI" sz="1800" dirty="0" err="1" smtClean="0">
              <a:solidFill>
                <a:schemeClr val="tx1"/>
              </a:solidFill>
            </a:rPr>
            <a:t>republiken</a:t>
          </a:r>
          <a:r>
            <a:rPr lang="fi-FI" sz="1800" dirty="0" smtClean="0">
              <a:solidFill>
                <a:schemeClr val="tx1"/>
              </a:solidFill>
            </a:rPr>
            <a:t> Kongo, Angola, Haiti, </a:t>
          </a:r>
          <a:r>
            <a:rPr lang="fi-FI" sz="1800" dirty="0" err="1" smtClean="0">
              <a:solidFill>
                <a:schemeClr val="tx1"/>
              </a:solidFill>
            </a:rPr>
            <a:t>Palestina</a:t>
          </a:r>
          <a:r>
            <a:rPr lang="fi-FI" sz="1800" dirty="0" smtClean="0">
              <a:solidFill>
                <a:schemeClr val="tx1"/>
              </a:solidFill>
            </a:rPr>
            <a:t> </a:t>
          </a:r>
          <a:r>
            <a:rPr lang="fi-FI" sz="1800" dirty="0" err="1" smtClean="0">
              <a:solidFill>
                <a:schemeClr val="tx1"/>
              </a:solidFill>
            </a:rPr>
            <a:t>och</a:t>
          </a:r>
          <a:r>
            <a:rPr lang="fi-FI" sz="1800" dirty="0" smtClean="0">
              <a:solidFill>
                <a:schemeClr val="tx1"/>
              </a:solidFill>
            </a:rPr>
            <a:t> Kosovo</a:t>
          </a:r>
          <a:endParaRPr lang="fi-FI" sz="1800" dirty="0">
            <a:solidFill>
              <a:schemeClr val="tx1"/>
            </a:solidFill>
          </a:endParaRPr>
        </a:p>
      </dgm:t>
    </dgm:pt>
    <dgm:pt modelId="{CE028720-C893-4299-B5A1-C92A9CDB406D}" type="parTrans" cxnId="{246442CD-4CE5-4DF5-9B1B-34280EB08846}">
      <dgm:prSet/>
      <dgm:spPr/>
      <dgm:t>
        <a:bodyPr/>
        <a:lstStyle/>
        <a:p>
          <a:endParaRPr lang="fi-FI"/>
        </a:p>
      </dgm:t>
    </dgm:pt>
    <dgm:pt modelId="{38DC4157-927B-4E68-BE11-3EF257307C74}" type="sibTrans" cxnId="{246442CD-4CE5-4DF5-9B1B-34280EB08846}">
      <dgm:prSet/>
      <dgm:spPr/>
      <dgm:t>
        <a:bodyPr/>
        <a:lstStyle/>
        <a:p>
          <a:endParaRPr lang="fi-FI"/>
        </a:p>
      </dgm:t>
    </dgm:pt>
    <dgm:pt modelId="{ABDF9193-8E53-46F8-BE7E-F00F74A67117}" type="pres">
      <dgm:prSet presAssocID="{6BC8B8CA-3973-4B52-B875-51DD7D3C5032}" presName="linear" presStyleCnt="0">
        <dgm:presLayoutVars>
          <dgm:dir/>
          <dgm:resizeHandles val="exact"/>
        </dgm:presLayoutVars>
      </dgm:prSet>
      <dgm:spPr/>
      <dgm:t>
        <a:bodyPr/>
        <a:lstStyle/>
        <a:p>
          <a:endParaRPr lang="fi-FI"/>
        </a:p>
      </dgm:t>
    </dgm:pt>
    <dgm:pt modelId="{D0661B92-C34E-4E6C-B96A-72BF2540D2BF}" type="pres">
      <dgm:prSet presAssocID="{0FF6B5E5-2BAA-4499-B0A3-FCA93A67ADB7}" presName="comp" presStyleCnt="0"/>
      <dgm:spPr/>
    </dgm:pt>
    <dgm:pt modelId="{04FCEAC4-1A05-4501-86DB-6345D4744A5B}" type="pres">
      <dgm:prSet presAssocID="{0FF6B5E5-2BAA-4499-B0A3-FCA93A67ADB7}" presName="box" presStyleLbl="node1" presStyleIdx="0" presStyleCnt="2"/>
      <dgm:spPr/>
      <dgm:t>
        <a:bodyPr/>
        <a:lstStyle/>
        <a:p>
          <a:endParaRPr lang="fi-FI"/>
        </a:p>
      </dgm:t>
    </dgm:pt>
    <dgm:pt modelId="{85A38648-3DF1-4844-A463-E77D76D6B22E}" type="pres">
      <dgm:prSet presAssocID="{0FF6B5E5-2BAA-4499-B0A3-FCA93A67ADB7}" presName="img"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a:noFill/>
        </a:ln>
      </dgm:spPr>
      <dgm:t>
        <a:bodyPr/>
        <a:lstStyle/>
        <a:p>
          <a:endParaRPr lang="fi-FI"/>
        </a:p>
      </dgm:t>
    </dgm:pt>
    <dgm:pt modelId="{AD946631-BF2D-4979-A904-4F5509E6885E}" type="pres">
      <dgm:prSet presAssocID="{0FF6B5E5-2BAA-4499-B0A3-FCA93A67ADB7}" presName="text" presStyleLbl="node1" presStyleIdx="0" presStyleCnt="2">
        <dgm:presLayoutVars>
          <dgm:bulletEnabled val="1"/>
        </dgm:presLayoutVars>
      </dgm:prSet>
      <dgm:spPr/>
      <dgm:t>
        <a:bodyPr/>
        <a:lstStyle/>
        <a:p>
          <a:endParaRPr lang="fi-FI"/>
        </a:p>
      </dgm:t>
    </dgm:pt>
    <dgm:pt modelId="{D0B4AEAD-8DEC-4866-A79C-DF094660779F}" type="pres">
      <dgm:prSet presAssocID="{A3249676-2B80-47C6-A46D-FBAA615599EF}" presName="spacer" presStyleCnt="0"/>
      <dgm:spPr/>
    </dgm:pt>
    <dgm:pt modelId="{C759C7C9-1924-4BB3-9F4F-D0AA29D1CE74}" type="pres">
      <dgm:prSet presAssocID="{6705C690-0CA9-49FF-B4D0-0130113704C1}" presName="comp" presStyleCnt="0"/>
      <dgm:spPr/>
    </dgm:pt>
    <dgm:pt modelId="{4A8EA2DE-5E39-4408-B6A9-C2CE7403F653}" type="pres">
      <dgm:prSet presAssocID="{6705C690-0CA9-49FF-B4D0-0130113704C1}" presName="box" presStyleLbl="node1" presStyleIdx="1" presStyleCnt="2"/>
      <dgm:spPr/>
      <dgm:t>
        <a:bodyPr/>
        <a:lstStyle/>
        <a:p>
          <a:endParaRPr lang="fi-FI"/>
        </a:p>
      </dgm:t>
    </dgm:pt>
    <dgm:pt modelId="{261B0923-6889-4D83-A18D-F5A19F7CFC76}" type="pres">
      <dgm:prSet presAssocID="{6705C690-0CA9-49FF-B4D0-0130113704C1}" presName="img" presStyleLbl="fgImgPlace1" presStyleIdx="1" presStyleCnt="2"/>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80983" t="-6748" r="-50657" b="-4454"/>
          </a:stretch>
        </a:blipFill>
        <a:ln>
          <a:noFill/>
        </a:ln>
      </dgm:spPr>
      <dgm:t>
        <a:bodyPr/>
        <a:lstStyle/>
        <a:p>
          <a:endParaRPr lang="fi-FI"/>
        </a:p>
      </dgm:t>
    </dgm:pt>
    <dgm:pt modelId="{63DDF2B1-557D-4016-8383-257215BFDACE}" type="pres">
      <dgm:prSet presAssocID="{6705C690-0CA9-49FF-B4D0-0130113704C1}" presName="text" presStyleLbl="node1" presStyleIdx="1" presStyleCnt="2">
        <dgm:presLayoutVars>
          <dgm:bulletEnabled val="1"/>
        </dgm:presLayoutVars>
      </dgm:prSet>
      <dgm:spPr/>
      <dgm:t>
        <a:bodyPr/>
        <a:lstStyle/>
        <a:p>
          <a:endParaRPr lang="fi-FI"/>
        </a:p>
      </dgm:t>
    </dgm:pt>
  </dgm:ptLst>
  <dgm:cxnLst>
    <dgm:cxn modelId="{675C85C1-715D-4055-868C-ABF549B9572A}" type="presOf" srcId="{0FF6B5E5-2BAA-4499-B0A3-FCA93A67ADB7}" destId="{04FCEAC4-1A05-4501-86DB-6345D4744A5B}" srcOrd="0" destOrd="0" presId="urn:microsoft.com/office/officeart/2005/8/layout/vList4"/>
    <dgm:cxn modelId="{9416D225-7D8E-45BE-91E1-3F1E7FD946DD}" type="presOf" srcId="{6705C690-0CA9-49FF-B4D0-0130113704C1}" destId="{4A8EA2DE-5E39-4408-B6A9-C2CE7403F653}" srcOrd="0" destOrd="0" presId="urn:microsoft.com/office/officeart/2005/8/layout/vList4"/>
    <dgm:cxn modelId="{7CA9156C-35FF-4416-88F0-4228DD77C8CB}" srcId="{6BC8B8CA-3973-4B52-B875-51DD7D3C5032}" destId="{0FF6B5E5-2BAA-4499-B0A3-FCA93A67ADB7}" srcOrd="0" destOrd="0" parTransId="{81D6A9B0-E93F-454E-A371-84B2B2C3F3B4}" sibTransId="{A3249676-2B80-47C6-A46D-FBAA615599EF}"/>
    <dgm:cxn modelId="{B7C83488-1F92-4C74-AB68-16A30F2751EB}" type="presOf" srcId="{6BC8B8CA-3973-4B52-B875-51DD7D3C5032}" destId="{ABDF9193-8E53-46F8-BE7E-F00F74A67117}" srcOrd="0" destOrd="0" presId="urn:microsoft.com/office/officeart/2005/8/layout/vList4"/>
    <dgm:cxn modelId="{B3DA65DC-6DEB-4A5D-AADA-A38549C76B8D}" type="presOf" srcId="{0FF6B5E5-2BAA-4499-B0A3-FCA93A67ADB7}" destId="{AD946631-BF2D-4979-A904-4F5509E6885E}" srcOrd="1" destOrd="0" presId="urn:microsoft.com/office/officeart/2005/8/layout/vList4"/>
    <dgm:cxn modelId="{54A9BF91-D3FC-4BE2-B7BE-73BE2105C73C}" type="presOf" srcId="{6705C690-0CA9-49FF-B4D0-0130113704C1}" destId="{63DDF2B1-557D-4016-8383-257215BFDACE}" srcOrd="1" destOrd="0" presId="urn:microsoft.com/office/officeart/2005/8/layout/vList4"/>
    <dgm:cxn modelId="{246442CD-4CE5-4DF5-9B1B-34280EB08846}" srcId="{6BC8B8CA-3973-4B52-B875-51DD7D3C5032}" destId="{6705C690-0CA9-49FF-B4D0-0130113704C1}" srcOrd="1" destOrd="0" parTransId="{CE028720-C893-4299-B5A1-C92A9CDB406D}" sibTransId="{38DC4157-927B-4E68-BE11-3EF257307C74}"/>
    <dgm:cxn modelId="{1E7A0881-401B-4A9A-94C8-A28A0F648F7D}" type="presParOf" srcId="{ABDF9193-8E53-46F8-BE7E-F00F74A67117}" destId="{D0661B92-C34E-4E6C-B96A-72BF2540D2BF}" srcOrd="0" destOrd="0" presId="urn:microsoft.com/office/officeart/2005/8/layout/vList4"/>
    <dgm:cxn modelId="{57BF0DAE-2BF5-46E5-8179-010889391975}" type="presParOf" srcId="{D0661B92-C34E-4E6C-B96A-72BF2540D2BF}" destId="{04FCEAC4-1A05-4501-86DB-6345D4744A5B}" srcOrd="0" destOrd="0" presId="urn:microsoft.com/office/officeart/2005/8/layout/vList4"/>
    <dgm:cxn modelId="{8BAB326B-ADF2-4B84-90C0-725A4FD22DE6}" type="presParOf" srcId="{D0661B92-C34E-4E6C-B96A-72BF2540D2BF}" destId="{85A38648-3DF1-4844-A463-E77D76D6B22E}" srcOrd="1" destOrd="0" presId="urn:microsoft.com/office/officeart/2005/8/layout/vList4"/>
    <dgm:cxn modelId="{4665C51B-6001-4BFD-BC7D-F9F35D7C9F36}" type="presParOf" srcId="{D0661B92-C34E-4E6C-B96A-72BF2540D2BF}" destId="{AD946631-BF2D-4979-A904-4F5509E6885E}" srcOrd="2" destOrd="0" presId="urn:microsoft.com/office/officeart/2005/8/layout/vList4"/>
    <dgm:cxn modelId="{328AD0CD-151B-41E8-8305-99E05F500B58}" type="presParOf" srcId="{ABDF9193-8E53-46F8-BE7E-F00F74A67117}" destId="{D0B4AEAD-8DEC-4866-A79C-DF094660779F}" srcOrd="1" destOrd="0" presId="urn:microsoft.com/office/officeart/2005/8/layout/vList4"/>
    <dgm:cxn modelId="{AB729866-AB9B-4A10-9E78-57C8032050CA}" type="presParOf" srcId="{ABDF9193-8E53-46F8-BE7E-F00F74A67117}" destId="{C759C7C9-1924-4BB3-9F4F-D0AA29D1CE74}" srcOrd="2" destOrd="0" presId="urn:microsoft.com/office/officeart/2005/8/layout/vList4"/>
    <dgm:cxn modelId="{6A64DC93-E762-4DA6-ABAD-EDDB58E6E521}" type="presParOf" srcId="{C759C7C9-1924-4BB3-9F4F-D0AA29D1CE74}" destId="{4A8EA2DE-5E39-4408-B6A9-C2CE7403F653}" srcOrd="0" destOrd="0" presId="urn:microsoft.com/office/officeart/2005/8/layout/vList4"/>
    <dgm:cxn modelId="{D52036AC-E350-45C4-9EE2-24C90143C40E}" type="presParOf" srcId="{C759C7C9-1924-4BB3-9F4F-D0AA29D1CE74}" destId="{261B0923-6889-4D83-A18D-F5A19F7CFC76}" srcOrd="1" destOrd="0" presId="urn:microsoft.com/office/officeart/2005/8/layout/vList4"/>
    <dgm:cxn modelId="{519035CE-7A93-446F-AD53-A6A47F4AA100}" type="presParOf" srcId="{C759C7C9-1924-4BB3-9F4F-D0AA29D1CE74}" destId="{63DDF2B1-557D-4016-8383-257215BFDACE}" srcOrd="2" destOrd="0" presId="urn:microsoft.com/office/officeart/2005/8/layout/vList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F6E0D-7D50-4C5F-BC4D-FFC0756E5E31}">
      <dsp:nvSpPr>
        <dsp:cNvPr id="0" name=""/>
        <dsp:cNvSpPr/>
      </dsp:nvSpPr>
      <dsp:spPr>
        <a:xfrm>
          <a:off x="0" y="0"/>
          <a:ext cx="4104457" cy="1474502"/>
        </a:xfrm>
        <a:prstGeom prst="roundRect">
          <a:avLst>
            <a:gd name="adj" fmla="val 10000"/>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0">
            <a:lnSpc>
              <a:spcPct val="90000"/>
            </a:lnSpc>
            <a:spcBef>
              <a:spcPct val="0"/>
            </a:spcBef>
            <a:spcAft>
              <a:spcPct val="35000"/>
            </a:spcAft>
          </a:pPr>
          <a:endParaRPr lang="fi-FI" sz="1800" b="1" kern="1200" dirty="0" smtClean="0">
            <a:solidFill>
              <a:schemeClr val="tx1"/>
            </a:solidFill>
          </a:endParaRPr>
        </a:p>
        <a:p>
          <a:pPr lvl="0" algn="r" defTabSz="800100" rtl="0">
            <a:lnSpc>
              <a:spcPct val="90000"/>
            </a:lnSpc>
            <a:spcBef>
              <a:spcPct val="0"/>
            </a:spcBef>
            <a:spcAft>
              <a:spcPct val="35000"/>
            </a:spcAft>
          </a:pPr>
          <a:endParaRPr lang="fi-FI" sz="1800" b="1" kern="1200" dirty="0" smtClean="0">
            <a:solidFill>
              <a:schemeClr val="tx1"/>
            </a:solidFill>
          </a:endParaRPr>
        </a:p>
        <a:p>
          <a:pPr lvl="0" algn="r" defTabSz="800100" rtl="0">
            <a:lnSpc>
              <a:spcPct val="90000"/>
            </a:lnSpc>
            <a:spcBef>
              <a:spcPct val="0"/>
            </a:spcBef>
            <a:spcAft>
              <a:spcPct val="35000"/>
            </a:spcAft>
          </a:pPr>
          <a:r>
            <a:rPr lang="fi-FI" sz="2600" b="0" kern="1200" dirty="0" smtClean="0">
              <a:solidFill>
                <a:schemeClr val="tx1"/>
              </a:solidFill>
              <a:latin typeface="MiddleMan" pitchFamily="50" charset="0"/>
            </a:rPr>
            <a:t>KVINNOBANKENS PROJEKT</a:t>
          </a:r>
        </a:p>
        <a:p>
          <a:pPr lvl="0" algn="r" defTabSz="800100" rtl="0">
            <a:lnSpc>
              <a:spcPct val="90000"/>
            </a:lnSpc>
            <a:spcBef>
              <a:spcPct val="0"/>
            </a:spcBef>
            <a:spcAft>
              <a:spcPct val="35000"/>
            </a:spcAft>
          </a:pPr>
          <a:endParaRPr lang="fi-FI" sz="1800" b="1" kern="1200" dirty="0" smtClean="0">
            <a:solidFill>
              <a:schemeClr val="tx1"/>
            </a:solidFill>
          </a:endParaRPr>
        </a:p>
        <a:p>
          <a:pPr lvl="0" algn="r" defTabSz="800100" rtl="0">
            <a:lnSpc>
              <a:spcPct val="90000"/>
            </a:lnSpc>
            <a:spcBef>
              <a:spcPct val="0"/>
            </a:spcBef>
            <a:spcAft>
              <a:spcPct val="35000"/>
            </a:spcAft>
          </a:pPr>
          <a:endParaRPr lang="fi-FI" sz="1800" b="1" kern="1200" dirty="0">
            <a:solidFill>
              <a:schemeClr val="tx1"/>
            </a:solidFill>
          </a:endParaRPr>
        </a:p>
      </dsp:txBody>
      <dsp:txXfrm>
        <a:off x="968341" y="0"/>
        <a:ext cx="3136115" cy="1474502"/>
      </dsp:txXfrm>
    </dsp:sp>
    <dsp:sp modelId="{72D1D493-3893-4A18-9A0B-2188661A39E6}">
      <dsp:nvSpPr>
        <dsp:cNvPr id="0" name=""/>
        <dsp:cNvSpPr/>
      </dsp:nvSpPr>
      <dsp:spPr>
        <a:xfrm>
          <a:off x="147450" y="147450"/>
          <a:ext cx="820891" cy="117960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52467CAD-910E-453B-9FF4-94CE484EA956}">
      <dsp:nvSpPr>
        <dsp:cNvPr id="0" name=""/>
        <dsp:cNvSpPr/>
      </dsp:nvSpPr>
      <dsp:spPr>
        <a:xfrm>
          <a:off x="0" y="1622709"/>
          <a:ext cx="4104457" cy="1474502"/>
        </a:xfrm>
        <a:prstGeom prst="roundRect">
          <a:avLst>
            <a:gd name="adj" fmla="val 10000"/>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fi-FI" sz="2400" b="1" kern="1200" dirty="0" err="1" smtClean="0">
              <a:solidFill>
                <a:schemeClr val="tx1"/>
              </a:solidFill>
            </a:rPr>
            <a:t>Kvinnobanken</a:t>
          </a:r>
          <a:r>
            <a:rPr lang="fi-FI" sz="2400" b="1" kern="1200" dirty="0" smtClean="0">
              <a:solidFill>
                <a:schemeClr val="tx1"/>
              </a:solidFill>
            </a:rPr>
            <a:t> </a:t>
          </a:r>
          <a:r>
            <a:rPr lang="fi-FI" sz="2400" b="1" kern="1200" dirty="0" err="1" smtClean="0">
              <a:solidFill>
                <a:schemeClr val="tx1"/>
              </a:solidFill>
            </a:rPr>
            <a:t>understöder</a:t>
          </a:r>
          <a:r>
            <a:rPr lang="fi-FI" sz="2400" b="1" kern="1200" dirty="0" smtClean="0">
              <a:solidFill>
                <a:schemeClr val="tx1"/>
              </a:solidFill>
            </a:rPr>
            <a:t> </a:t>
          </a:r>
          <a:r>
            <a:rPr lang="fi-FI" sz="2400" b="1" kern="1200" dirty="0" err="1" smtClean="0">
              <a:solidFill>
                <a:schemeClr val="tx1"/>
              </a:solidFill>
            </a:rPr>
            <a:t>projekt</a:t>
          </a:r>
          <a:r>
            <a:rPr lang="fi-FI" sz="2400" b="1" kern="1200" dirty="0" smtClean="0">
              <a:solidFill>
                <a:schemeClr val="tx1"/>
              </a:solidFill>
            </a:rPr>
            <a:t> i 7 </a:t>
          </a:r>
          <a:r>
            <a:rPr lang="fi-FI" sz="2400" b="1" kern="1200" dirty="0" err="1" smtClean="0">
              <a:solidFill>
                <a:schemeClr val="tx1"/>
              </a:solidFill>
            </a:rPr>
            <a:t>länder</a:t>
          </a:r>
          <a:endParaRPr lang="fi-FI" sz="2400" b="1" kern="1200" dirty="0">
            <a:solidFill>
              <a:schemeClr val="tx1"/>
            </a:solidFill>
          </a:endParaRPr>
        </a:p>
      </dsp:txBody>
      <dsp:txXfrm>
        <a:off x="968341" y="1622709"/>
        <a:ext cx="3136115" cy="1474502"/>
      </dsp:txXfrm>
    </dsp:sp>
    <dsp:sp modelId="{D5AF8A2A-2164-4045-9AB3-59CA266144FB}">
      <dsp:nvSpPr>
        <dsp:cNvPr id="0" name=""/>
        <dsp:cNvSpPr/>
      </dsp:nvSpPr>
      <dsp:spPr>
        <a:xfrm>
          <a:off x="147450" y="1769403"/>
          <a:ext cx="820891" cy="117960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CEAC4-1A05-4501-86DB-6345D4744A5B}">
      <dsp:nvSpPr>
        <dsp:cNvPr id="0" name=""/>
        <dsp:cNvSpPr/>
      </dsp:nvSpPr>
      <dsp:spPr>
        <a:xfrm>
          <a:off x="0" y="0"/>
          <a:ext cx="4104456" cy="1474502"/>
        </a:xfrm>
        <a:prstGeom prst="roundRect">
          <a:avLst>
            <a:gd name="adj" fmla="val 10000"/>
          </a:avLst>
        </a:prstGeom>
        <a:solidFill>
          <a:schemeClr val="accent4">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fi-FI" sz="1900" b="1" kern="1200" dirty="0" err="1" smtClean="0">
              <a:solidFill>
                <a:schemeClr val="tx1"/>
              </a:solidFill>
            </a:rPr>
            <a:t>Pågående</a:t>
          </a:r>
          <a:r>
            <a:rPr lang="fi-FI" sz="1900" b="1" kern="1200" dirty="0" smtClean="0">
              <a:solidFill>
                <a:schemeClr val="tx1"/>
              </a:solidFill>
            </a:rPr>
            <a:t> </a:t>
          </a:r>
          <a:r>
            <a:rPr lang="fi-FI" sz="1900" b="1" kern="1200" dirty="0" err="1" smtClean="0">
              <a:solidFill>
                <a:schemeClr val="tx1"/>
              </a:solidFill>
            </a:rPr>
            <a:t>projekt</a:t>
          </a:r>
          <a:r>
            <a:rPr lang="fi-FI" sz="1900" b="1" kern="1200" dirty="0" smtClean="0">
              <a:solidFill>
                <a:schemeClr val="tx1"/>
              </a:solidFill>
            </a:rPr>
            <a:t>:</a:t>
          </a:r>
        </a:p>
        <a:p>
          <a:pPr lvl="0" algn="l" defTabSz="844550" rtl="0">
            <a:lnSpc>
              <a:spcPct val="90000"/>
            </a:lnSpc>
            <a:spcBef>
              <a:spcPct val="0"/>
            </a:spcBef>
            <a:spcAft>
              <a:spcPct val="35000"/>
            </a:spcAft>
          </a:pPr>
          <a:r>
            <a:rPr lang="fi-FI" sz="1900" b="0" kern="1200" dirty="0" smtClean="0">
              <a:solidFill>
                <a:schemeClr val="tx1"/>
              </a:solidFill>
            </a:rPr>
            <a:t>Guatemala, Liberia, Sierra Leone, Uganda, Nepal, </a:t>
          </a:r>
          <a:r>
            <a:rPr lang="fi-FI" sz="1900" b="0" kern="1200" dirty="0" err="1" smtClean="0">
              <a:solidFill>
                <a:schemeClr val="tx1"/>
              </a:solidFill>
            </a:rPr>
            <a:t>Kambodja</a:t>
          </a:r>
          <a:r>
            <a:rPr lang="fi-FI" sz="1900" b="0" kern="1200" dirty="0" smtClean="0">
              <a:solidFill>
                <a:schemeClr val="tx1"/>
              </a:solidFill>
            </a:rPr>
            <a:t>, Myanmar</a:t>
          </a:r>
          <a:endParaRPr lang="fi-FI" sz="1900" b="0" kern="1200" dirty="0">
            <a:solidFill>
              <a:schemeClr val="tx1"/>
            </a:solidFill>
          </a:endParaRPr>
        </a:p>
      </dsp:txBody>
      <dsp:txXfrm>
        <a:off x="968341" y="0"/>
        <a:ext cx="3136114" cy="1474502"/>
      </dsp:txXfrm>
    </dsp:sp>
    <dsp:sp modelId="{85A38648-3DF1-4844-A463-E77D76D6B22E}">
      <dsp:nvSpPr>
        <dsp:cNvPr id="0" name=""/>
        <dsp:cNvSpPr/>
      </dsp:nvSpPr>
      <dsp:spPr>
        <a:xfrm>
          <a:off x="147450" y="147450"/>
          <a:ext cx="820891" cy="117960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4A8EA2DE-5E39-4408-B6A9-C2CE7403F653}">
      <dsp:nvSpPr>
        <dsp:cNvPr id="0" name=""/>
        <dsp:cNvSpPr/>
      </dsp:nvSpPr>
      <dsp:spPr>
        <a:xfrm>
          <a:off x="0" y="1621953"/>
          <a:ext cx="4104456" cy="1474502"/>
        </a:xfrm>
        <a:prstGeom prst="roundRect">
          <a:avLst>
            <a:gd name="adj" fmla="val 10000"/>
          </a:avLst>
        </a:prstGeom>
        <a:solidFill>
          <a:schemeClr val="accent4">
            <a:hueOff val="-4464770"/>
            <a:satOff val="26899"/>
            <a:lumOff val="2156"/>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fi-FI" sz="1800" b="1" kern="1200" dirty="0" err="1" smtClean="0">
              <a:solidFill>
                <a:schemeClr val="tx1"/>
              </a:solidFill>
            </a:rPr>
            <a:t>Avslutade</a:t>
          </a:r>
          <a:r>
            <a:rPr lang="fi-FI" sz="1800" b="1" kern="1200" dirty="0" smtClean="0">
              <a:solidFill>
                <a:schemeClr val="tx1"/>
              </a:solidFill>
            </a:rPr>
            <a:t> </a:t>
          </a:r>
          <a:r>
            <a:rPr lang="fi-FI" sz="1800" b="1" kern="1200" dirty="0" err="1" smtClean="0">
              <a:solidFill>
                <a:schemeClr val="tx1"/>
              </a:solidFill>
            </a:rPr>
            <a:t>projekt</a:t>
          </a:r>
          <a:r>
            <a:rPr lang="fi-FI" sz="1800" b="1" kern="1200" dirty="0" smtClean="0">
              <a:solidFill>
                <a:schemeClr val="tx1"/>
              </a:solidFill>
            </a:rPr>
            <a:t>: </a:t>
          </a:r>
          <a:r>
            <a:rPr lang="fi-FI" sz="1800" kern="1200" dirty="0" smtClean="0">
              <a:solidFill>
                <a:schemeClr val="tx1"/>
              </a:solidFill>
            </a:rPr>
            <a:t/>
          </a:r>
          <a:br>
            <a:rPr lang="fi-FI" sz="1800" kern="1200" dirty="0" smtClean="0">
              <a:solidFill>
                <a:schemeClr val="tx1"/>
              </a:solidFill>
            </a:rPr>
          </a:br>
          <a:r>
            <a:rPr lang="fi-FI" sz="1800" kern="1200" dirty="0" smtClean="0">
              <a:solidFill>
                <a:schemeClr val="tx1"/>
              </a:solidFill>
            </a:rPr>
            <a:t>Peru, </a:t>
          </a:r>
          <a:r>
            <a:rPr lang="fi-FI" sz="1800" kern="1200" dirty="0" err="1" smtClean="0">
              <a:solidFill>
                <a:schemeClr val="tx1"/>
              </a:solidFill>
            </a:rPr>
            <a:t>Etiopien</a:t>
          </a:r>
          <a:r>
            <a:rPr lang="fi-FI" sz="1800" kern="1200" dirty="0" smtClean="0">
              <a:solidFill>
                <a:schemeClr val="tx1"/>
              </a:solidFill>
            </a:rPr>
            <a:t>, </a:t>
          </a:r>
          <a:r>
            <a:rPr lang="fi-FI" sz="1800" kern="1200" dirty="0" err="1" smtClean="0">
              <a:solidFill>
                <a:schemeClr val="tx1"/>
              </a:solidFill>
            </a:rPr>
            <a:t>Demokratiska</a:t>
          </a:r>
          <a:r>
            <a:rPr lang="fi-FI" sz="1800" kern="1200" dirty="0" smtClean="0">
              <a:solidFill>
                <a:schemeClr val="tx1"/>
              </a:solidFill>
            </a:rPr>
            <a:t> </a:t>
          </a:r>
          <a:r>
            <a:rPr lang="fi-FI" sz="1800" kern="1200" dirty="0" err="1" smtClean="0">
              <a:solidFill>
                <a:schemeClr val="tx1"/>
              </a:solidFill>
            </a:rPr>
            <a:t>republiken</a:t>
          </a:r>
          <a:r>
            <a:rPr lang="fi-FI" sz="1800" kern="1200" dirty="0" smtClean="0">
              <a:solidFill>
                <a:schemeClr val="tx1"/>
              </a:solidFill>
            </a:rPr>
            <a:t> Kongo, Angola, Haiti, </a:t>
          </a:r>
          <a:r>
            <a:rPr lang="fi-FI" sz="1800" kern="1200" dirty="0" err="1" smtClean="0">
              <a:solidFill>
                <a:schemeClr val="tx1"/>
              </a:solidFill>
            </a:rPr>
            <a:t>Palestina</a:t>
          </a:r>
          <a:r>
            <a:rPr lang="fi-FI" sz="1800" kern="1200" dirty="0" smtClean="0">
              <a:solidFill>
                <a:schemeClr val="tx1"/>
              </a:solidFill>
            </a:rPr>
            <a:t> </a:t>
          </a:r>
          <a:r>
            <a:rPr lang="fi-FI" sz="1800" kern="1200" dirty="0" err="1" smtClean="0">
              <a:solidFill>
                <a:schemeClr val="tx1"/>
              </a:solidFill>
            </a:rPr>
            <a:t>och</a:t>
          </a:r>
          <a:r>
            <a:rPr lang="fi-FI" sz="1800" kern="1200" dirty="0" smtClean="0">
              <a:solidFill>
                <a:schemeClr val="tx1"/>
              </a:solidFill>
            </a:rPr>
            <a:t> Kosovo</a:t>
          </a:r>
          <a:endParaRPr lang="fi-FI" sz="1800" kern="1200" dirty="0">
            <a:solidFill>
              <a:schemeClr val="tx1"/>
            </a:solidFill>
          </a:endParaRPr>
        </a:p>
      </dsp:txBody>
      <dsp:txXfrm>
        <a:off x="968341" y="1621953"/>
        <a:ext cx="3136114" cy="1474502"/>
      </dsp:txXfrm>
    </dsp:sp>
    <dsp:sp modelId="{261B0923-6889-4D83-A18D-F5A19F7CFC76}">
      <dsp:nvSpPr>
        <dsp:cNvPr id="0" name=""/>
        <dsp:cNvSpPr/>
      </dsp:nvSpPr>
      <dsp:spPr>
        <a:xfrm>
          <a:off x="147450" y="1769403"/>
          <a:ext cx="820891" cy="1179602"/>
        </a:xfrm>
        <a:prstGeom prst="roundRect">
          <a:avLst>
            <a:gd name="adj" fmla="val 10000"/>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80983" t="-6748" r="-50657" b="-4454"/>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CAD054-6262-4653-8DC9-4F9E345BA48A}" type="datetimeFigureOut">
              <a:rPr lang="fi-FI" smtClean="0"/>
              <a:t>7.3.2016</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BF7B67-DECA-4680-8F21-E82B487838A8}" type="slidenum">
              <a:rPr lang="fi-FI" smtClean="0"/>
              <a:t>‹#›</a:t>
            </a:fld>
            <a:endParaRPr lang="fi-FI"/>
          </a:p>
        </p:txBody>
      </p:sp>
    </p:spTree>
    <p:extLst>
      <p:ext uri="{BB962C8B-B14F-4D97-AF65-F5344CB8AC3E}">
        <p14:creationId xmlns:p14="http://schemas.microsoft.com/office/powerpoint/2010/main" val="1496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Microsoft YaHei" charset="-122"/>
              </a:defRPr>
            </a:lvl1pPr>
            <a:lvl2pPr eaLnBrk="0">
              <a:tabLst>
                <a:tab pos="634643" algn="l"/>
                <a:tab pos="1269286" algn="l"/>
                <a:tab pos="1903929" algn="l"/>
                <a:tab pos="2538573" algn="l"/>
              </a:tabLst>
              <a:defRPr>
                <a:solidFill>
                  <a:schemeClr val="tx1"/>
                </a:solidFill>
                <a:latin typeface="Arial" charset="0"/>
                <a:ea typeface="Microsoft YaHei" charset="-122"/>
              </a:defRPr>
            </a:lvl2pPr>
            <a:lvl3pPr eaLnBrk="0">
              <a:tabLst>
                <a:tab pos="634643" algn="l"/>
                <a:tab pos="1269286" algn="l"/>
                <a:tab pos="1903929" algn="l"/>
                <a:tab pos="2538573" algn="l"/>
              </a:tabLst>
              <a:defRPr>
                <a:solidFill>
                  <a:schemeClr val="tx1"/>
                </a:solidFill>
                <a:latin typeface="Arial" charset="0"/>
                <a:ea typeface="Microsoft YaHei" charset="-122"/>
              </a:defRPr>
            </a:lvl3pPr>
            <a:lvl4pPr eaLnBrk="0">
              <a:tabLst>
                <a:tab pos="634643" algn="l"/>
                <a:tab pos="1269286" algn="l"/>
                <a:tab pos="1903929" algn="l"/>
                <a:tab pos="2538573" algn="l"/>
              </a:tabLst>
              <a:defRPr>
                <a:solidFill>
                  <a:schemeClr val="tx1"/>
                </a:solidFill>
                <a:latin typeface="Arial" charset="0"/>
                <a:ea typeface="Microsoft YaHei" charset="-122"/>
              </a:defRPr>
            </a:lvl4pPr>
            <a:lvl5pPr eaLnBrk="0">
              <a:tabLst>
                <a:tab pos="634643" algn="l"/>
                <a:tab pos="1269286" algn="l"/>
                <a:tab pos="1903929" algn="l"/>
                <a:tab pos="2538573" algn="l"/>
              </a:tabLst>
              <a:defRPr>
                <a:solidFill>
                  <a:schemeClr val="tx1"/>
                </a:solidFill>
                <a:latin typeface="Arial" charset="0"/>
                <a:ea typeface="Microsoft YaHei"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9pPr>
          </a:lstStyle>
          <a:p>
            <a:pPr eaLnBrk="1"/>
            <a:fld id="{6AD6F987-4B3B-405D-A01F-60CC6E6C0E9C}" type="slidenum">
              <a:rPr lang="fi-FI" altLang="fi-FI">
                <a:solidFill>
                  <a:srgbClr val="000000"/>
                </a:solidFill>
                <a:latin typeface="Times New Roman" pitchFamily="16" charset="0"/>
              </a:rPr>
              <a:pPr eaLnBrk="1"/>
              <a:t>1</a:t>
            </a:fld>
            <a:endParaRPr lang="fi-FI" altLang="fi-FI">
              <a:solidFill>
                <a:srgbClr val="000000"/>
              </a:solidFill>
              <a:latin typeface="Times New Roman" pitchFamily="16" charset="0"/>
            </a:endParaRPr>
          </a:p>
        </p:txBody>
      </p:sp>
      <p:sp>
        <p:nvSpPr>
          <p:cNvPr id="409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Rectangle 2"/>
          <p:cNvSpPr txBox="1">
            <a:spLocks noGrp="1" noChangeArrowheads="1"/>
          </p:cNvSpPr>
          <p:nvPr>
            <p:ph type="body" idx="1"/>
          </p:nvPr>
        </p:nvSpPr>
        <p:spPr>
          <a:xfrm>
            <a:off x="685512" y="4343230"/>
            <a:ext cx="5486976" cy="4115139"/>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v-FI" sz="1200" b="1" kern="1200" dirty="0" smtClean="0">
                <a:solidFill>
                  <a:schemeClr val="tx1"/>
                </a:solidFill>
                <a:effectLst/>
                <a:latin typeface="+mn-lt"/>
                <a:ea typeface="+mn-ea"/>
                <a:cs typeface="+mn-cs"/>
              </a:rPr>
              <a:t>BILD 1</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En kampanj om kvinnors företagande och utkomst. </a:t>
            </a:r>
            <a:endParaRPr lang="sv-SE" sz="1200" kern="1200" dirty="0" smtClean="0">
              <a:solidFill>
                <a:schemeClr val="tx1"/>
              </a:solidFill>
              <a:effectLst/>
              <a:latin typeface="+mn-lt"/>
              <a:ea typeface="+mn-ea"/>
              <a:cs typeface="+mn-cs"/>
            </a:endParaRPr>
          </a:p>
          <a:p>
            <a:pPr defTabSz="393869" eaLnBrk="0" fontAlgn="base" hangingPunct="0">
              <a:spcBef>
                <a:spcPct val="30000"/>
              </a:spcBef>
              <a:spcAft>
                <a:spcPct val="0"/>
              </a:spcAft>
              <a:buClr>
                <a:srgbClr val="000000"/>
              </a:buClr>
              <a:buSzPct val="100000"/>
              <a:defRPr/>
            </a:pPr>
            <a:endParaRPr lang="fi-FI" sz="1000" b="1" dirty="0">
              <a:latin typeface="MiddleMan" pitchFamily="50" charset="0"/>
            </a:endParaRPr>
          </a:p>
          <a:p>
            <a:endParaRPr lang="fi-FI" altLang="fi-FI"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i-FI" dirty="0" smtClean="0"/>
              <a:t/>
            </a:r>
            <a:br>
              <a:rPr lang="en-US" altLang="fi-FI" dirty="0" smtClean="0"/>
            </a:br>
            <a:r>
              <a:rPr lang="en-US" altLang="fi-FI" dirty="0" smtClean="0"/>
              <a:t/>
            </a:r>
            <a:br>
              <a:rPr lang="en-US" altLang="fi-FI" dirty="0" smtClean="0"/>
            </a:br>
            <a:r>
              <a:rPr lang="sv-FI" sz="1200" b="1" kern="1200" dirty="0" smtClean="0">
                <a:solidFill>
                  <a:schemeClr val="tx1"/>
                </a:solidFill>
                <a:effectLst/>
                <a:latin typeface="+mn-lt"/>
                <a:ea typeface="+mn-ea"/>
                <a:cs typeface="+mn-cs"/>
              </a:rPr>
              <a:t>BILD 10</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Undersökningar </a:t>
            </a:r>
            <a:r>
              <a:rPr lang="sv-FI" sz="1200" kern="1200" dirty="0" smtClean="0">
                <a:solidFill>
                  <a:schemeClr val="tx1"/>
                </a:solidFill>
                <a:effectLst/>
                <a:latin typeface="+mn-lt"/>
                <a:ea typeface="+mn-ea"/>
                <a:cs typeface="+mn-cs"/>
              </a:rPr>
              <a:t>tyder på att det i </a:t>
            </a:r>
            <a:r>
              <a:rPr lang="sv-FI" sz="1200" kern="1200" dirty="0" smtClean="0">
                <a:solidFill>
                  <a:schemeClr val="tx1"/>
                </a:solidFill>
                <a:effectLst/>
                <a:latin typeface="+mn-lt"/>
                <a:ea typeface="+mn-ea"/>
                <a:cs typeface="+mn-cs"/>
              </a:rPr>
              <a:t>utvecklingsländerna </a:t>
            </a:r>
            <a:r>
              <a:rPr lang="sv-FI" sz="1200" kern="1200" dirty="0" smtClean="0">
                <a:solidFill>
                  <a:schemeClr val="tx1"/>
                </a:solidFill>
                <a:effectLst/>
                <a:latin typeface="+mn-lt"/>
                <a:ea typeface="+mn-ea"/>
                <a:cs typeface="+mn-cs"/>
              </a:rPr>
              <a:t>för tillfället grundas fler företag av kvinnor än av män.</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Det är vanligt att kvinnornas företag tillhör den informella sektorn. De är mikro- och småföretag och de sysselsätter förutom näringsidkaren själv, högst två personer. De i sin tur är i regel från familjekretsen. </a:t>
            </a:r>
          </a:p>
          <a:p>
            <a:endParaRPr lang="sv-FI"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Företagen är i regel grundade för överlevnadens skull och man har inte satt några tillväxtmål för dem. Emellertid är företagen oerhört viktiga för att hålla familjens ekonomi i balans.</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Smålånen har gjort det möjligt att starta företag i liten skala men lånen räcker inte till att finansiera en </a:t>
            </a:r>
            <a:r>
              <a:rPr lang="sv-FI" sz="1200" kern="1200" dirty="0" smtClean="0">
                <a:solidFill>
                  <a:schemeClr val="tx1"/>
                </a:solidFill>
                <a:effectLst/>
                <a:latin typeface="+mn-lt"/>
                <a:ea typeface="+mn-ea"/>
                <a:cs typeface="+mn-cs"/>
              </a:rPr>
              <a:t>eventuell </a:t>
            </a:r>
            <a:r>
              <a:rPr lang="sv-FI" sz="1200" kern="1200" dirty="0" smtClean="0">
                <a:solidFill>
                  <a:schemeClr val="tx1"/>
                </a:solidFill>
                <a:effectLst/>
                <a:latin typeface="+mn-lt"/>
                <a:ea typeface="+mn-ea"/>
                <a:cs typeface="+mn-cs"/>
              </a:rPr>
              <a:t>tillväxt eller till stora investeringar. Kvinnor är dessutom enligt undersökningar benägna att undvika ekonomisk risktagning. I deras företagsverksamhet går familjens välmående före ambitioner som har sitt upphov i att företaget skulle växa.</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Kvinnornas företag drivs ofta från hemmet. Det är i de flesta fall enda alternativet som står till buds eftersom kvinnan också förväntas sköta om sin familj. Men det utgör ett hinder för företagets tillväxt.</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Av alla registrerade företag i världen drivs under 30 procent av kvinnor. </a:t>
            </a:r>
            <a:endParaRPr lang="sv-SE" sz="1200" kern="1200" dirty="0" smtClean="0">
              <a:solidFill>
                <a:schemeClr val="tx1"/>
              </a:solidFill>
              <a:effectLst/>
              <a:latin typeface="+mn-lt"/>
              <a:ea typeface="+mn-ea"/>
              <a:cs typeface="+mn-cs"/>
            </a:endParaRPr>
          </a:p>
          <a:p>
            <a:endParaRPr lang="en-US" altLang="fi-FI" dirty="0" smtClean="0"/>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10</a:t>
            </a:fld>
            <a:endParaRPr lang="fi-FI"/>
          </a:p>
        </p:txBody>
      </p:sp>
    </p:spTree>
    <p:extLst>
      <p:ext uri="{BB962C8B-B14F-4D97-AF65-F5344CB8AC3E}">
        <p14:creationId xmlns:p14="http://schemas.microsoft.com/office/powerpoint/2010/main" val="3871536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sz="1200" b="1" kern="1200" dirty="0" smtClean="0">
                <a:solidFill>
                  <a:schemeClr val="tx1"/>
                </a:solidFill>
                <a:effectLst/>
                <a:latin typeface="+mn-lt"/>
                <a:ea typeface="+mn-ea"/>
                <a:cs typeface="+mn-cs"/>
              </a:rPr>
              <a:t>BILD 11</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Den rådande kulturen i ett land eller samhälle är inte nödvändigtvis företagarvänlig när det gäller kvinnors företagande. </a:t>
            </a:r>
          </a:p>
          <a:p>
            <a:endParaRPr lang="sv-FI"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Vilken förändring som helst förutsätter att omgivningen tydligt kan se dess fördelar. Därför är det viktigt att också männen, hela byn eller staden och hela samhället – t. ex lagstiftarna- ger sitt stöd till att kvinnor är företagare. </a:t>
            </a:r>
          </a:p>
          <a:p>
            <a:endParaRPr lang="sv-FI"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Det kräver tid och medvetet arbete för att ändra på rådande attityder. I det arbetet deltar förutom kvinnorna själva även nationella och internationella organisationer.</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Bristen på pengar är ett stort hinder i företagandet. Kvinnorna kan inte ens alltid öppna ett bankkonto i sitt eget namn och inte heller få lån. Familjens egendom är i regel i mannens namn vilket betyder att hon sällan kan ställa säkerhet för ett banklån även om hon skulle har rätt att ansöka om ett sådant.</a:t>
            </a:r>
            <a:endParaRPr lang="sv-SE" sz="1200" kern="1200" dirty="0" smtClean="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11</a:t>
            </a:fld>
            <a:endParaRPr lang="fi-FI"/>
          </a:p>
        </p:txBody>
      </p:sp>
    </p:spTree>
    <p:extLst>
      <p:ext uri="{BB962C8B-B14F-4D97-AF65-F5344CB8AC3E}">
        <p14:creationId xmlns:p14="http://schemas.microsoft.com/office/powerpoint/2010/main" val="1831276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sz="1200" b="1" kern="1200" dirty="0" smtClean="0">
                <a:solidFill>
                  <a:schemeClr val="tx1"/>
                </a:solidFill>
                <a:effectLst/>
                <a:latin typeface="+mn-lt"/>
                <a:ea typeface="+mn-ea"/>
                <a:cs typeface="+mn-cs"/>
              </a:rPr>
              <a:t>BILD 12</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Om kvinnor kan delta i arbetslivet fullt ut och kan grunda företag på samma villkor som männen, betyder det att man tar till vara hela den potential som finns i samhället. Så länge detta inte sker, slösar man bort hälften av potentialen. Vilket samhälle har råd med sådant slöseri med resurserna?</a:t>
            </a:r>
          </a:p>
          <a:p>
            <a:endParaRPr lang="sv-FI"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I de välbärgade nordiska länderna har kvinnorna redan röjt vägen och visat vad en kvinna kan uträtta i ett jämlikare samhälle.</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Man känner också till att det att kvinna har utbildning och är aktiv inom yrkeslivet, har en direkt inverkan på hur många barn hon föder. I t.ex. Haiti har de kvinnor som deltar i Kvinnobankens projekt insisterat på att projektet också skall bestå av familjeplanering. De insåg nämligen att nyttan av de ökade inkomsterna blev liten så länge antalet munnar som skulle mättas ökade i samma takt. Preventivrådgivningen påbörjades genast och även männen involverades i den.</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Det är förnuftigt att satsa på kvinnorna. Alla, familjen, lokalsamhället och samhället i stort, har nytta av det.</a:t>
            </a:r>
            <a:endParaRPr lang="sv-SE" sz="1200" kern="1200" dirty="0" smtClean="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12</a:t>
            </a:fld>
            <a:endParaRPr lang="fi-FI"/>
          </a:p>
        </p:txBody>
      </p:sp>
    </p:spTree>
    <p:extLst>
      <p:ext uri="{BB962C8B-B14F-4D97-AF65-F5344CB8AC3E}">
        <p14:creationId xmlns:p14="http://schemas.microsoft.com/office/powerpoint/2010/main" val="4106390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0BF7B67-DECA-4680-8F21-E82B487838A8}" type="slidenum">
              <a:rPr lang="fi-FI" smtClean="0"/>
              <a:t>13</a:t>
            </a:fld>
            <a:endParaRPr lang="fi-FI"/>
          </a:p>
        </p:txBody>
      </p:sp>
    </p:spTree>
    <p:extLst>
      <p:ext uri="{BB962C8B-B14F-4D97-AF65-F5344CB8AC3E}">
        <p14:creationId xmlns:p14="http://schemas.microsoft.com/office/powerpoint/2010/main" val="806215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sz="1200" b="1" kern="1200" dirty="0" smtClean="0">
                <a:solidFill>
                  <a:schemeClr val="tx1"/>
                </a:solidFill>
                <a:effectLst/>
                <a:latin typeface="+mn-lt"/>
                <a:ea typeface="+mn-ea"/>
                <a:cs typeface="+mn-cs"/>
              </a:rPr>
              <a:t>BILD 14</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Kvinnobankens projekt år 2016:  Kvinnobankens ekonomiska åtaganden för projekten i de sju länderna uppgår sammanlagt till nästan en miljon euro.</a:t>
            </a:r>
            <a:endParaRPr lang="sv-SE" sz="1200" kern="1200" dirty="0" smtClean="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14</a:t>
            </a:fld>
            <a:endParaRPr lang="fi-FI"/>
          </a:p>
        </p:txBody>
      </p:sp>
    </p:spTree>
    <p:extLst>
      <p:ext uri="{BB962C8B-B14F-4D97-AF65-F5344CB8AC3E}">
        <p14:creationId xmlns:p14="http://schemas.microsoft.com/office/powerpoint/2010/main" val="3538097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altLang="fi-FI" dirty="0" smtClean="0"/>
              <a:t>AFRIKA </a:t>
            </a:r>
            <a:endParaRPr lang="fi-FI" altLang="fi-FI" dirty="0" smtClean="0"/>
          </a:p>
          <a:p>
            <a:r>
              <a:rPr lang="fi-FI" altLang="fi-FI" dirty="0" smtClean="0"/>
              <a:t>Angola, 2011 – 2014</a:t>
            </a:r>
          </a:p>
          <a:p>
            <a:r>
              <a:rPr lang="fi-FI" altLang="fi-FI" dirty="0" smtClean="0"/>
              <a:t>Uganda, 2007 – </a:t>
            </a:r>
            <a:r>
              <a:rPr lang="fi-FI" altLang="fi-FI" dirty="0" err="1" smtClean="0"/>
              <a:t>fortsätter</a:t>
            </a:r>
            <a:r>
              <a:rPr lang="fi-FI" altLang="fi-FI" dirty="0" smtClean="0"/>
              <a:t> </a:t>
            </a:r>
            <a:endParaRPr lang="fi-FI" altLang="fi-FI" dirty="0" smtClean="0"/>
          </a:p>
          <a:p>
            <a:r>
              <a:rPr lang="fi-FI" altLang="fi-FI" dirty="0" smtClean="0"/>
              <a:t>Liberia, 2008 – </a:t>
            </a:r>
            <a:r>
              <a:rPr lang="fi-FI" altLang="fi-FI" dirty="0" err="1" smtClean="0"/>
              <a:t>fortsätter</a:t>
            </a:r>
            <a:r>
              <a:rPr lang="fi-FI" altLang="fi-FI" dirty="0" smtClean="0"/>
              <a:t> </a:t>
            </a:r>
            <a:endParaRPr lang="fi-FI" altLang="fi-FI" dirty="0" smtClean="0"/>
          </a:p>
          <a:p>
            <a:r>
              <a:rPr lang="fi-FI" altLang="fi-FI" dirty="0" smtClean="0"/>
              <a:t>Sierra Leone, 2010 – </a:t>
            </a:r>
            <a:r>
              <a:rPr lang="fi-FI" altLang="fi-FI" dirty="0" err="1" smtClean="0"/>
              <a:t>fortsätter</a:t>
            </a:r>
            <a:endParaRPr lang="fi-FI" altLang="fi-FI" dirty="0" smtClean="0"/>
          </a:p>
          <a:p>
            <a:r>
              <a:rPr lang="fi-FI" altLang="fi-FI" dirty="0" err="1" smtClean="0"/>
              <a:t>Etiopien</a:t>
            </a:r>
            <a:r>
              <a:rPr lang="fi-FI" altLang="fi-FI" dirty="0" smtClean="0"/>
              <a:t>, </a:t>
            </a:r>
            <a:r>
              <a:rPr lang="fi-FI" altLang="fi-FI" dirty="0" smtClean="0"/>
              <a:t>2007 – 2008</a:t>
            </a:r>
          </a:p>
          <a:p>
            <a:r>
              <a:rPr lang="fi-FI" altLang="fi-FI" dirty="0" err="1" smtClean="0"/>
              <a:t>Demokratiska</a:t>
            </a:r>
            <a:r>
              <a:rPr lang="fi-FI" altLang="fi-FI" baseline="0" dirty="0" smtClean="0"/>
              <a:t> </a:t>
            </a:r>
            <a:r>
              <a:rPr lang="fi-FI" altLang="fi-FI" baseline="0" dirty="0" err="1" smtClean="0"/>
              <a:t>Republiken</a:t>
            </a:r>
            <a:r>
              <a:rPr lang="fi-FI" altLang="fi-FI" baseline="0" dirty="0" smtClean="0"/>
              <a:t> Kongo </a:t>
            </a:r>
            <a:r>
              <a:rPr lang="fi-FI" altLang="fi-FI" dirty="0" smtClean="0"/>
              <a:t>, </a:t>
            </a:r>
            <a:r>
              <a:rPr lang="fi-FI" altLang="fi-FI" dirty="0" smtClean="0"/>
              <a:t>2010 – 2015 </a:t>
            </a:r>
          </a:p>
          <a:p>
            <a:endParaRPr lang="fi-FI" altLang="fi-FI" dirty="0" smtClean="0"/>
          </a:p>
          <a:p>
            <a:r>
              <a:rPr lang="fi-FI" altLang="fi-FI" dirty="0" smtClean="0"/>
              <a:t>ASIEN:</a:t>
            </a:r>
            <a:endParaRPr lang="fi-FI" altLang="fi-FI" dirty="0" smtClean="0"/>
          </a:p>
          <a:p>
            <a:r>
              <a:rPr lang="fi-FI" altLang="fi-FI" dirty="0" err="1" smtClean="0"/>
              <a:t>Kambodja</a:t>
            </a:r>
            <a:r>
              <a:rPr lang="fi-FI" altLang="fi-FI" dirty="0" smtClean="0"/>
              <a:t>, </a:t>
            </a:r>
            <a:r>
              <a:rPr lang="fi-FI" altLang="fi-FI" dirty="0" smtClean="0"/>
              <a:t>2007 – </a:t>
            </a:r>
            <a:r>
              <a:rPr lang="fi-FI" altLang="fi-FI" dirty="0" err="1" smtClean="0"/>
              <a:t>fortsätter</a:t>
            </a:r>
            <a:endParaRPr lang="fi-FI" altLang="fi-FI" dirty="0" smtClean="0"/>
          </a:p>
          <a:p>
            <a:r>
              <a:rPr lang="fi-FI" altLang="fi-FI" dirty="0" smtClean="0"/>
              <a:t>Nepal, 2008 – </a:t>
            </a:r>
            <a:r>
              <a:rPr lang="fi-FI" altLang="fi-FI" dirty="0" err="1" smtClean="0"/>
              <a:t>fortsätter</a:t>
            </a:r>
            <a:endParaRPr lang="fi-FI" altLang="fi-FI" dirty="0" smtClean="0"/>
          </a:p>
          <a:p>
            <a:r>
              <a:rPr lang="fi-FI" altLang="fi-FI" dirty="0" smtClean="0"/>
              <a:t>Myanmar, 2014 – </a:t>
            </a:r>
            <a:r>
              <a:rPr lang="fi-FI" altLang="fi-FI" dirty="0" err="1" smtClean="0"/>
              <a:t>fortsätter</a:t>
            </a:r>
            <a:endParaRPr lang="fi-FI" altLang="fi-FI" dirty="0" smtClean="0"/>
          </a:p>
          <a:p>
            <a:endParaRPr lang="fi-FI" altLang="fi-FI" dirty="0" smtClean="0"/>
          </a:p>
          <a:p>
            <a:r>
              <a:rPr lang="fi-FI" altLang="fi-FI" baseline="0" dirty="0" smtClean="0"/>
              <a:t>CENTRAL- OCH SYDAMERIKA</a:t>
            </a:r>
            <a:endParaRPr lang="fi-FI" altLang="fi-FI" dirty="0" smtClean="0"/>
          </a:p>
          <a:p>
            <a:r>
              <a:rPr lang="fi-FI" altLang="fi-FI" dirty="0" smtClean="0"/>
              <a:t>Peru, 2008 – 2012 </a:t>
            </a:r>
          </a:p>
          <a:p>
            <a:r>
              <a:rPr lang="fi-FI" altLang="fi-FI" dirty="0" smtClean="0"/>
              <a:t>Guatemala, 2011 – 2016 </a:t>
            </a:r>
          </a:p>
          <a:p>
            <a:r>
              <a:rPr lang="fi-FI" altLang="fi-FI" dirty="0" smtClean="0"/>
              <a:t>Haiti, 2012 – 2014 </a:t>
            </a:r>
          </a:p>
          <a:p>
            <a:endParaRPr lang="fi-FI" altLang="fi-FI" dirty="0" smtClean="0"/>
          </a:p>
          <a:p>
            <a:r>
              <a:rPr lang="fi-FI" altLang="fi-FI" dirty="0" smtClean="0"/>
              <a:t>MELLANÖSTERN</a:t>
            </a:r>
            <a:endParaRPr lang="fi-FI" altLang="fi-FI" dirty="0" smtClean="0"/>
          </a:p>
          <a:p>
            <a:r>
              <a:rPr lang="fi-FI" altLang="fi-FI" dirty="0" smtClean="0"/>
              <a:t>De</a:t>
            </a:r>
            <a:r>
              <a:rPr lang="fi-FI" altLang="fi-FI" baseline="0" dirty="0" smtClean="0"/>
              <a:t> </a:t>
            </a:r>
            <a:r>
              <a:rPr lang="fi-FI" altLang="fi-FI" baseline="0" dirty="0" err="1" smtClean="0"/>
              <a:t>p</a:t>
            </a:r>
            <a:r>
              <a:rPr lang="fi-FI" altLang="fi-FI" dirty="0" err="1" smtClean="0"/>
              <a:t>alestinska</a:t>
            </a:r>
            <a:r>
              <a:rPr lang="fi-FI" altLang="fi-FI" baseline="0" dirty="0" smtClean="0"/>
              <a:t> </a:t>
            </a:r>
            <a:r>
              <a:rPr lang="fi-FI" altLang="fi-FI" baseline="0" dirty="0" err="1" smtClean="0"/>
              <a:t>områdena</a:t>
            </a:r>
            <a:r>
              <a:rPr lang="fi-FI" altLang="fi-FI" dirty="0" smtClean="0"/>
              <a:t>, </a:t>
            </a:r>
            <a:r>
              <a:rPr lang="fi-FI" altLang="fi-FI" dirty="0" smtClean="0"/>
              <a:t>2012 – 2014 </a:t>
            </a:r>
          </a:p>
          <a:p>
            <a:endParaRPr lang="fi-FI" altLang="fi-FI" dirty="0" smtClean="0"/>
          </a:p>
          <a:p>
            <a:r>
              <a:rPr lang="fi-FI" altLang="fi-FI" dirty="0" smtClean="0"/>
              <a:t>EUROPA </a:t>
            </a:r>
            <a:endParaRPr lang="fi-FI" altLang="fi-FI" dirty="0" smtClean="0"/>
          </a:p>
          <a:p>
            <a:r>
              <a:rPr lang="fi-FI" altLang="fi-FI" dirty="0" smtClean="0"/>
              <a:t>Kosovo, 2012 – 2014 </a:t>
            </a:r>
          </a:p>
          <a:p>
            <a:endParaRPr lang="fi-FI" altLang="fi-FI" dirty="0" smtClean="0"/>
          </a:p>
          <a:p>
            <a:endParaRPr lang="fi-FI" altLang="fi-FI"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723DF8E-DDAD-410A-8156-E2874DF6A6AE}" type="slidenum">
              <a:rPr lang="fi-FI" altLang="fi-FI" smtClean="0">
                <a:solidFill>
                  <a:srgbClr val="000000"/>
                </a:solidFill>
                <a:latin typeface="Verdana" pitchFamily="34" charset="0"/>
              </a:rPr>
              <a:pPr eaLnBrk="1" hangingPunct="1">
                <a:spcBef>
                  <a:spcPct val="0"/>
                </a:spcBef>
              </a:pPr>
              <a:t>15</a:t>
            </a:fld>
            <a:endParaRPr lang="fi-FI" altLang="fi-FI" smtClean="0">
              <a:solidFill>
                <a:srgbClr val="000000"/>
              </a:solidFill>
              <a:latin typeface="Verdan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386E932-BF48-4F31-AC43-248A081EF1AB}" type="slidenum">
              <a:rPr lang="fi-FI" altLang="fi-FI" smtClean="0">
                <a:solidFill>
                  <a:srgbClr val="000000"/>
                </a:solidFill>
                <a:latin typeface="Verdana" pitchFamily="34" charset="0"/>
              </a:rPr>
              <a:pPr eaLnBrk="1" hangingPunct="1">
                <a:spcBef>
                  <a:spcPct val="0"/>
                </a:spcBef>
              </a:pPr>
              <a:t>16</a:t>
            </a:fld>
            <a:endParaRPr lang="fi-FI" altLang="fi-FI" smtClean="0">
              <a:solidFill>
                <a:srgbClr val="000000"/>
              </a:solidFill>
              <a:latin typeface="Verdan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6D9EB4B-00A0-4F21-ACAC-24F3A7C0D3EC}" type="slidenum">
              <a:rPr lang="fi-FI" altLang="fi-FI" smtClean="0">
                <a:latin typeface="Verdana" pitchFamily="34" charset="0"/>
              </a:rPr>
              <a:pPr eaLnBrk="1" hangingPunct="1">
                <a:spcBef>
                  <a:spcPct val="0"/>
                </a:spcBef>
              </a:pPr>
              <a:t>17</a:t>
            </a:fld>
            <a:endParaRPr lang="fi-FI" altLang="fi-FI" smtClean="0">
              <a:latin typeface="Verdana"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sz="1200" b="1" kern="1200" dirty="0" smtClean="0">
                <a:solidFill>
                  <a:schemeClr val="tx1"/>
                </a:solidFill>
                <a:effectLst/>
                <a:latin typeface="+mn-lt"/>
                <a:ea typeface="+mn-ea"/>
                <a:cs typeface="+mn-cs"/>
              </a:rPr>
              <a:t>BILD 18 </a:t>
            </a:r>
          </a:p>
          <a:p>
            <a:endParaRPr lang="sv-FI" sz="1200" b="1" kern="1200" dirty="0" smtClean="0">
              <a:solidFill>
                <a:schemeClr val="tx1"/>
              </a:solidFill>
              <a:effectLst/>
              <a:latin typeface="+mn-lt"/>
              <a:ea typeface="+mn-ea"/>
              <a:cs typeface="+mn-cs"/>
            </a:endParaRPr>
          </a:p>
          <a:p>
            <a:r>
              <a:rPr lang="sv-FI" sz="1200" kern="1200" dirty="0" err="1" smtClean="0">
                <a:solidFill>
                  <a:schemeClr val="tx1"/>
                </a:solidFill>
                <a:effectLst/>
                <a:latin typeface="+mn-lt"/>
                <a:ea typeface="+mn-ea"/>
                <a:cs typeface="+mn-cs"/>
              </a:rPr>
              <a:t>Miatta</a:t>
            </a:r>
            <a:r>
              <a:rPr lang="sv-FI" sz="1200" kern="1200" dirty="0" smtClean="0">
                <a:solidFill>
                  <a:schemeClr val="tx1"/>
                </a:solidFill>
                <a:effectLst/>
                <a:latin typeface="+mn-lt"/>
                <a:ea typeface="+mn-ea"/>
                <a:cs typeface="+mn-cs"/>
              </a:rPr>
              <a:t> K. </a:t>
            </a:r>
            <a:r>
              <a:rPr lang="sv-FI" sz="1200" kern="1200" dirty="0" err="1" smtClean="0">
                <a:solidFill>
                  <a:schemeClr val="tx1"/>
                </a:solidFill>
                <a:effectLst/>
                <a:latin typeface="+mn-lt"/>
                <a:ea typeface="+mn-ea"/>
                <a:cs typeface="+mn-cs"/>
              </a:rPr>
              <a:t>Xarkpahpahwolw</a:t>
            </a:r>
            <a:r>
              <a:rPr lang="sv-FI" sz="1200" kern="1200" dirty="0" smtClean="0">
                <a:solidFill>
                  <a:schemeClr val="tx1"/>
                </a:solidFill>
                <a:effectLst/>
                <a:latin typeface="+mn-lt"/>
                <a:ea typeface="+mn-ea"/>
                <a:cs typeface="+mn-cs"/>
              </a:rPr>
              <a:t>, 27,  studerar till </a:t>
            </a:r>
            <a:r>
              <a:rPr lang="sv-FI" sz="1200" kern="1200" dirty="0" smtClean="0">
                <a:solidFill>
                  <a:schemeClr val="tx1"/>
                </a:solidFill>
                <a:effectLst/>
                <a:latin typeface="+mn-lt"/>
                <a:ea typeface="+mn-ea"/>
                <a:cs typeface="+mn-cs"/>
              </a:rPr>
              <a:t>bilmekaniker </a:t>
            </a:r>
            <a:r>
              <a:rPr lang="sv-FI" sz="1200" kern="1200" dirty="0" smtClean="0">
                <a:solidFill>
                  <a:schemeClr val="tx1"/>
                </a:solidFill>
                <a:effectLst/>
                <a:latin typeface="+mn-lt"/>
                <a:ea typeface="+mn-ea"/>
                <a:cs typeface="+mn-cs"/>
              </a:rPr>
              <a:t>i yrkesskolan </a:t>
            </a:r>
            <a:r>
              <a:rPr lang="sv-FI" sz="1200" kern="1200" dirty="0" err="1" smtClean="0">
                <a:solidFill>
                  <a:schemeClr val="tx1"/>
                </a:solidFill>
                <a:effectLst/>
                <a:latin typeface="+mn-lt"/>
                <a:ea typeface="+mn-ea"/>
                <a:cs typeface="+mn-cs"/>
              </a:rPr>
              <a:t>Opportunities</a:t>
            </a:r>
            <a:r>
              <a:rPr lang="sv-FI" sz="1200" kern="1200" dirty="0" smtClean="0">
                <a:solidFill>
                  <a:schemeClr val="tx1"/>
                </a:solidFill>
                <a:effectLst/>
                <a:latin typeface="+mn-lt"/>
                <a:ea typeface="+mn-ea"/>
                <a:cs typeface="+mn-cs"/>
              </a:rPr>
              <a:t> </a:t>
            </a:r>
            <a:r>
              <a:rPr lang="sv-FI" sz="1200" kern="1200" dirty="0" err="1" smtClean="0">
                <a:solidFill>
                  <a:schemeClr val="tx1"/>
                </a:solidFill>
                <a:effectLst/>
                <a:latin typeface="+mn-lt"/>
                <a:ea typeface="+mn-ea"/>
                <a:cs typeface="+mn-cs"/>
              </a:rPr>
              <a:t>Industrialization</a:t>
            </a:r>
            <a:r>
              <a:rPr lang="sv-FI" sz="1200" kern="1200" dirty="0" smtClean="0">
                <a:solidFill>
                  <a:schemeClr val="tx1"/>
                </a:solidFill>
                <a:effectLst/>
                <a:latin typeface="+mn-lt"/>
                <a:ea typeface="+mn-ea"/>
                <a:cs typeface="+mn-cs"/>
              </a:rPr>
              <a:t> Centres i staden </a:t>
            </a:r>
            <a:r>
              <a:rPr lang="sv-FI" sz="1200" kern="1200" dirty="0" err="1" smtClean="0">
                <a:solidFill>
                  <a:schemeClr val="tx1"/>
                </a:solidFill>
                <a:effectLst/>
                <a:latin typeface="+mn-lt"/>
                <a:ea typeface="+mn-ea"/>
                <a:cs typeface="+mn-cs"/>
              </a:rPr>
              <a:t>Gbarnga</a:t>
            </a:r>
            <a:r>
              <a:rPr lang="sv-FI" sz="1200" kern="1200" dirty="0" smtClean="0">
                <a:solidFill>
                  <a:schemeClr val="tx1"/>
                </a:solidFill>
                <a:effectLst/>
                <a:latin typeface="+mn-lt"/>
                <a:ea typeface="+mn-ea"/>
                <a:cs typeface="+mn-cs"/>
              </a:rPr>
              <a:t> i Liberia. Kvinnobanken bekostar 20 unga kvinnors studier där.</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”I Liberia är det inte många kvinnor som är bilmekaniker. När du besöker en verkstad, ser du inga kvinnor. Men det finns jobb för kvinnor också i denna bransch eftersom männen utnyttjar kvinnliga kunder genom att ta för mycket betalt. Därför vill jag få in mera kvinnor i branschen”, säger </a:t>
            </a:r>
            <a:r>
              <a:rPr lang="sv-FI" sz="1200" kern="1200" dirty="0" err="1" smtClean="0">
                <a:solidFill>
                  <a:schemeClr val="tx1"/>
                </a:solidFill>
                <a:effectLst/>
                <a:latin typeface="+mn-lt"/>
                <a:ea typeface="+mn-ea"/>
                <a:cs typeface="+mn-cs"/>
              </a:rPr>
              <a:t>Miatta</a:t>
            </a:r>
            <a:r>
              <a:rPr lang="sv-FI" sz="1200" kern="1200" dirty="0" smtClean="0">
                <a:solidFill>
                  <a:schemeClr val="tx1"/>
                </a:solidFill>
                <a:effectLst/>
                <a:latin typeface="+mn-lt"/>
                <a:ea typeface="+mn-ea"/>
                <a:cs typeface="+mn-cs"/>
              </a:rPr>
              <a:t>.</a:t>
            </a:r>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18</a:t>
            </a:fld>
            <a:endParaRPr lang="fi-FI"/>
          </a:p>
        </p:txBody>
      </p:sp>
    </p:spTree>
    <p:extLst>
      <p:ext uri="{BB962C8B-B14F-4D97-AF65-F5344CB8AC3E}">
        <p14:creationId xmlns:p14="http://schemas.microsoft.com/office/powerpoint/2010/main" val="1536264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sz="1200" b="1" kern="1200" dirty="0" smtClean="0">
                <a:solidFill>
                  <a:schemeClr val="tx1"/>
                </a:solidFill>
                <a:effectLst/>
                <a:latin typeface="+mn-lt"/>
                <a:ea typeface="+mn-ea"/>
                <a:cs typeface="+mn-cs"/>
              </a:rPr>
              <a:t>BILD 19 </a:t>
            </a:r>
            <a:r>
              <a:rPr lang="sv-FI" sz="1200" kern="1200" dirty="0" err="1" smtClean="0">
                <a:solidFill>
                  <a:schemeClr val="tx1"/>
                </a:solidFill>
                <a:effectLst/>
                <a:latin typeface="+mn-lt"/>
                <a:ea typeface="+mn-ea"/>
                <a:cs typeface="+mn-cs"/>
              </a:rPr>
              <a:t>Laxmi</a:t>
            </a:r>
            <a:r>
              <a:rPr lang="sv-FI" sz="1200" kern="1200" dirty="0" smtClean="0">
                <a:solidFill>
                  <a:schemeClr val="tx1"/>
                </a:solidFill>
                <a:effectLst/>
                <a:latin typeface="+mn-lt"/>
                <a:ea typeface="+mn-ea"/>
                <a:cs typeface="+mn-cs"/>
              </a:rPr>
              <a:t> </a:t>
            </a:r>
            <a:r>
              <a:rPr lang="sv-FI" sz="1200" kern="1200" dirty="0" err="1" smtClean="0">
                <a:solidFill>
                  <a:schemeClr val="tx1"/>
                </a:solidFill>
                <a:effectLst/>
                <a:latin typeface="+mn-lt"/>
                <a:ea typeface="+mn-ea"/>
                <a:cs typeface="+mn-cs"/>
              </a:rPr>
              <a:t>Shrestha</a:t>
            </a:r>
            <a:r>
              <a:rPr lang="sv-FI" sz="1200" kern="1200" dirty="0" smtClean="0">
                <a:solidFill>
                  <a:schemeClr val="tx1"/>
                </a:solidFill>
                <a:effectLst/>
                <a:latin typeface="+mn-lt"/>
                <a:ea typeface="+mn-ea"/>
                <a:cs typeface="+mn-cs"/>
              </a:rPr>
              <a:t> har ett </a:t>
            </a:r>
            <a:r>
              <a:rPr lang="sv-FI" sz="1200" kern="1200" dirty="0" err="1" smtClean="0">
                <a:solidFill>
                  <a:schemeClr val="tx1"/>
                </a:solidFill>
                <a:effectLst/>
                <a:latin typeface="+mn-lt"/>
                <a:ea typeface="+mn-ea"/>
                <a:cs typeface="+mn-cs"/>
              </a:rPr>
              <a:t>framgånsrikt</a:t>
            </a:r>
            <a:r>
              <a:rPr lang="sv-FI" sz="1200" kern="1200" dirty="0" smtClean="0">
                <a:solidFill>
                  <a:schemeClr val="tx1"/>
                </a:solidFill>
                <a:effectLst/>
                <a:latin typeface="+mn-lt"/>
                <a:ea typeface="+mn-ea"/>
                <a:cs typeface="+mn-cs"/>
              </a:rPr>
              <a:t> företag som framställer mull ur komposterat bioavfall.</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”Business literacy” : Att kunna ”läsa” och förstå olika situationer  som uppkommer i företagandet och ha tillräckliga  kunskaper för att kunna fatta sådana beslut  att resultatet blir gott. </a:t>
            </a:r>
            <a:endParaRPr lang="sv-SE" sz="1200" kern="1200" dirty="0" smtClean="0">
              <a:solidFill>
                <a:schemeClr val="tx1"/>
              </a:solidFill>
              <a:effectLst/>
              <a:latin typeface="+mn-lt"/>
              <a:ea typeface="+mn-ea"/>
              <a:cs typeface="+mn-cs"/>
            </a:endParaRPr>
          </a:p>
          <a:p>
            <a:endParaRPr lang="fi-FI" b="1" dirty="0"/>
          </a:p>
        </p:txBody>
      </p:sp>
      <p:sp>
        <p:nvSpPr>
          <p:cNvPr id="4" name="Slide Number Placeholder 3"/>
          <p:cNvSpPr>
            <a:spLocks noGrp="1"/>
          </p:cNvSpPr>
          <p:nvPr>
            <p:ph type="sldNum" sz="quarter" idx="10"/>
          </p:nvPr>
        </p:nvSpPr>
        <p:spPr/>
        <p:txBody>
          <a:bodyPr/>
          <a:lstStyle/>
          <a:p>
            <a:fld id="{F0BF7B67-DECA-4680-8F21-E82B487838A8}" type="slidenum">
              <a:rPr lang="fi-FI" smtClean="0"/>
              <a:t>19</a:t>
            </a:fld>
            <a:endParaRPr lang="fi-FI"/>
          </a:p>
        </p:txBody>
      </p:sp>
    </p:spTree>
    <p:extLst>
      <p:ext uri="{BB962C8B-B14F-4D97-AF65-F5344CB8AC3E}">
        <p14:creationId xmlns:p14="http://schemas.microsoft.com/office/powerpoint/2010/main" val="301552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sz="1200" b="1" kern="1200" dirty="0" smtClean="0">
                <a:solidFill>
                  <a:schemeClr val="tx1"/>
                </a:solidFill>
                <a:effectLst/>
                <a:latin typeface="+mn-lt"/>
                <a:ea typeface="+mn-ea"/>
                <a:cs typeface="+mn-cs"/>
              </a:rPr>
              <a:t>BILD 2</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CEDAW  (The Convention on the Elimination </a:t>
            </a:r>
            <a:r>
              <a:rPr lang="sv-FI" sz="1200" kern="1200" dirty="0" err="1" smtClean="0">
                <a:solidFill>
                  <a:schemeClr val="tx1"/>
                </a:solidFill>
                <a:effectLst/>
                <a:latin typeface="+mn-lt"/>
                <a:ea typeface="+mn-ea"/>
                <a:cs typeface="+mn-cs"/>
              </a:rPr>
              <a:t>of</a:t>
            </a:r>
            <a:r>
              <a:rPr lang="sv-FI" sz="1200" kern="1200" dirty="0" smtClean="0">
                <a:solidFill>
                  <a:schemeClr val="tx1"/>
                </a:solidFill>
                <a:effectLst/>
                <a:latin typeface="+mn-lt"/>
                <a:ea typeface="+mn-ea"/>
                <a:cs typeface="+mn-cs"/>
              </a:rPr>
              <a:t> All Forms </a:t>
            </a:r>
            <a:r>
              <a:rPr lang="sv-FI" sz="1200" kern="1200" dirty="0" err="1" smtClean="0">
                <a:solidFill>
                  <a:schemeClr val="tx1"/>
                </a:solidFill>
                <a:effectLst/>
                <a:latin typeface="+mn-lt"/>
                <a:ea typeface="+mn-ea"/>
                <a:cs typeface="+mn-cs"/>
              </a:rPr>
              <a:t>of</a:t>
            </a:r>
            <a:r>
              <a:rPr lang="sv-FI" sz="1200" kern="1200" dirty="0" smtClean="0">
                <a:solidFill>
                  <a:schemeClr val="tx1"/>
                </a:solidFill>
                <a:effectLst/>
                <a:latin typeface="+mn-lt"/>
                <a:ea typeface="+mn-ea"/>
                <a:cs typeface="+mn-cs"/>
              </a:rPr>
              <a:t> </a:t>
            </a:r>
            <a:r>
              <a:rPr lang="sv-FI" sz="1200" kern="1200" dirty="0" err="1" smtClean="0">
                <a:solidFill>
                  <a:schemeClr val="tx1"/>
                </a:solidFill>
                <a:effectLst/>
                <a:latin typeface="+mn-lt"/>
                <a:ea typeface="+mn-ea"/>
                <a:cs typeface="+mn-cs"/>
              </a:rPr>
              <a:t>Discrimination</a:t>
            </a:r>
            <a:r>
              <a:rPr lang="sv-FI" sz="1200" kern="1200" dirty="0" smtClean="0">
                <a:solidFill>
                  <a:schemeClr val="tx1"/>
                </a:solidFill>
                <a:effectLst/>
                <a:latin typeface="+mn-lt"/>
                <a:ea typeface="+mn-ea"/>
                <a:cs typeface="+mn-cs"/>
              </a:rPr>
              <a:t> </a:t>
            </a:r>
            <a:r>
              <a:rPr lang="sv-FI" sz="1200" kern="1200" dirty="0" err="1" smtClean="0">
                <a:solidFill>
                  <a:schemeClr val="tx1"/>
                </a:solidFill>
                <a:effectLst/>
                <a:latin typeface="+mn-lt"/>
                <a:ea typeface="+mn-ea"/>
                <a:cs typeface="+mn-cs"/>
              </a:rPr>
              <a:t>against</a:t>
            </a:r>
            <a:r>
              <a:rPr lang="sv-FI" sz="1200" kern="1200" dirty="0" smtClean="0">
                <a:solidFill>
                  <a:schemeClr val="tx1"/>
                </a:solidFill>
                <a:effectLst/>
                <a:latin typeface="+mn-lt"/>
                <a:ea typeface="+mn-ea"/>
                <a:cs typeface="+mn-cs"/>
              </a:rPr>
              <a:t> </a:t>
            </a:r>
            <a:r>
              <a:rPr lang="sv-FI" sz="1200" kern="1200" dirty="0" err="1" smtClean="0">
                <a:solidFill>
                  <a:schemeClr val="tx1"/>
                </a:solidFill>
                <a:effectLst/>
                <a:latin typeface="+mn-lt"/>
                <a:ea typeface="+mn-ea"/>
                <a:cs typeface="+mn-cs"/>
              </a:rPr>
              <a:t>Women</a:t>
            </a:r>
            <a:r>
              <a:rPr lang="sv-FI" sz="1200" kern="1200" dirty="0" smtClean="0">
                <a:solidFill>
                  <a:schemeClr val="tx1"/>
                </a:solidFill>
                <a:effectLst/>
                <a:latin typeface="+mn-lt"/>
                <a:ea typeface="+mn-ea"/>
                <a:cs typeface="+mn-cs"/>
              </a:rPr>
              <a:t>) har  som mål att främja kvinnornas mänskliga rättigheter och stärka kvinnornas ställning. Konventionen innefattar bestämmelser om kvinnornas jämlika rättigheter till </a:t>
            </a:r>
            <a:r>
              <a:rPr lang="sv-FI" sz="1200" kern="1200" dirty="0" smtClean="0">
                <a:solidFill>
                  <a:schemeClr val="tx1"/>
                </a:solidFill>
                <a:effectLst/>
                <a:latin typeface="+mn-lt"/>
                <a:ea typeface="+mn-ea"/>
                <a:cs typeface="+mn-cs"/>
              </a:rPr>
              <a:t>bl. A. </a:t>
            </a:r>
            <a:r>
              <a:rPr lang="sv-FI" sz="1200" kern="1200" dirty="0" smtClean="0">
                <a:solidFill>
                  <a:schemeClr val="tx1"/>
                </a:solidFill>
                <a:effectLst/>
                <a:latin typeface="+mn-lt"/>
                <a:ea typeface="+mn-ea"/>
                <a:cs typeface="+mn-cs"/>
              </a:rPr>
              <a:t>utbildning, arbete, hälsovård och annan basservice. Också kvinnornas ekonomiska rättigheter tas upp i konventionen.</a:t>
            </a:r>
          </a:p>
          <a:p>
            <a:endParaRPr lang="sv-FI"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Finland </a:t>
            </a:r>
            <a:r>
              <a:rPr lang="sv-FI" sz="1200" kern="1200" dirty="0" smtClean="0">
                <a:solidFill>
                  <a:schemeClr val="tx1"/>
                </a:solidFill>
                <a:effectLst/>
                <a:latin typeface="+mn-lt"/>
                <a:ea typeface="+mn-ea"/>
                <a:cs typeface="+mn-cs"/>
              </a:rPr>
              <a:t>ratificerade </a:t>
            </a:r>
            <a:r>
              <a:rPr lang="sv-FI" sz="1200" kern="1200" dirty="0" smtClean="0">
                <a:solidFill>
                  <a:schemeClr val="tx1"/>
                </a:solidFill>
                <a:effectLst/>
                <a:latin typeface="+mn-lt"/>
                <a:ea typeface="+mn-ea"/>
                <a:cs typeface="+mn-cs"/>
              </a:rPr>
              <a:t>konventionen 4.10 1986. </a:t>
            </a:r>
          </a:p>
          <a:p>
            <a:r>
              <a:rPr lang="sv-FI" sz="1200" kern="1200" dirty="0" smtClean="0">
                <a:solidFill>
                  <a:schemeClr val="tx1"/>
                </a:solidFill>
                <a:effectLst/>
                <a:latin typeface="+mn-lt"/>
                <a:ea typeface="+mn-ea"/>
                <a:cs typeface="+mn-cs"/>
              </a:rPr>
              <a:t>                          </a:t>
            </a:r>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Endast två av FN:s medlemsländer har inte </a:t>
            </a:r>
            <a:r>
              <a:rPr lang="sv-FI" sz="1200" kern="1200" dirty="0" smtClean="0">
                <a:solidFill>
                  <a:schemeClr val="tx1"/>
                </a:solidFill>
                <a:effectLst/>
                <a:latin typeface="+mn-lt"/>
                <a:ea typeface="+mn-ea"/>
                <a:cs typeface="+mn-cs"/>
              </a:rPr>
              <a:t>ratificerat </a:t>
            </a:r>
            <a:r>
              <a:rPr lang="sv-FI" sz="1200" kern="1200" dirty="0" smtClean="0">
                <a:solidFill>
                  <a:schemeClr val="tx1"/>
                </a:solidFill>
                <a:effectLst/>
                <a:latin typeface="+mn-lt"/>
                <a:ea typeface="+mn-ea"/>
                <a:cs typeface="+mn-cs"/>
              </a:rPr>
              <a:t>konventionen – USA och Somalia.</a:t>
            </a:r>
            <a:endParaRPr lang="sv-SE" sz="1200" kern="1200" dirty="0" smtClean="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2</a:t>
            </a:fld>
            <a:endParaRPr lang="fi-FI"/>
          </a:p>
        </p:txBody>
      </p:sp>
    </p:spTree>
    <p:extLst>
      <p:ext uri="{BB962C8B-B14F-4D97-AF65-F5344CB8AC3E}">
        <p14:creationId xmlns:p14="http://schemas.microsoft.com/office/powerpoint/2010/main" val="2296392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sz="1200" b="1" kern="1200" dirty="0" smtClean="0">
                <a:solidFill>
                  <a:schemeClr val="tx1"/>
                </a:solidFill>
                <a:effectLst/>
                <a:latin typeface="+mn-lt"/>
                <a:ea typeface="+mn-ea"/>
                <a:cs typeface="+mn-cs"/>
              </a:rPr>
              <a:t>BILD 3 </a:t>
            </a:r>
            <a:r>
              <a:rPr lang="sv-FI" sz="1200" kern="1200" dirty="0" smtClean="0">
                <a:solidFill>
                  <a:schemeClr val="tx1"/>
                </a:solidFill>
                <a:effectLst/>
                <a:latin typeface="+mn-lt"/>
                <a:ea typeface="+mn-ea"/>
                <a:cs typeface="+mn-cs"/>
              </a:rPr>
              <a:t> En murarstuderande i Liberia.</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Millenniemålens huvudmål var att halvera den extrema fattigdomen. Målet uppnåddes år 2010. Man måste ändå komma ihåg att stor ojämlikhet fortfarande råder i många länder och i ett flertal länder där levnadsstandarden blivit högre, råder till och med större skillnad än förut mellan rika och fattiga.</a:t>
            </a:r>
          </a:p>
          <a:p>
            <a:endParaRPr lang="sv-FI"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 I många länder är det särskilt kvinnorna som är extremt fattiga.</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När det gäller utbildningen, har man också kommit långt. Fler kvinnor än förut utbildas och globalt sett finns det fler kvinnor än förut som deltar i beslutfattandet t ex i parlamentariska organ.</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Men det är ännu långt kvar till fullkomlig jämlikhet.</a:t>
            </a:r>
            <a:endParaRPr lang="sv-SE" sz="1200" kern="1200" dirty="0" smtClean="0">
              <a:solidFill>
                <a:schemeClr val="tx1"/>
              </a:solidFill>
              <a:effectLst/>
              <a:latin typeface="+mn-lt"/>
              <a:ea typeface="+mn-ea"/>
              <a:cs typeface="+mn-cs"/>
            </a:endParaRPr>
          </a:p>
          <a:p>
            <a:pPr eaLnBrk="1" hangingPunct="1">
              <a:spcBef>
                <a:spcPct val="0"/>
              </a:spcBef>
            </a:pPr>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3</a:t>
            </a:fld>
            <a:endParaRPr lang="fi-FI"/>
          </a:p>
        </p:txBody>
      </p:sp>
    </p:spTree>
    <p:extLst>
      <p:ext uri="{BB962C8B-B14F-4D97-AF65-F5344CB8AC3E}">
        <p14:creationId xmlns:p14="http://schemas.microsoft.com/office/powerpoint/2010/main" val="97222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sz="1200" b="1" kern="1200" dirty="0" smtClean="0">
                <a:solidFill>
                  <a:schemeClr val="tx1"/>
                </a:solidFill>
                <a:effectLst/>
                <a:latin typeface="+mn-lt"/>
                <a:ea typeface="+mn-ea"/>
                <a:cs typeface="+mn-cs"/>
              </a:rPr>
              <a:t>BILD 4</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I FN:s mål för hållbar utveckling, finns 17 mål av vilka nummer 5 enkom handlar om att uppnå jämlikhet mellan könen. Att förbättra flickornas och kvinnornas ställning och att kunna erbjuda lika möjligheter till alla, är dock ett genomsyrande mål i nästan alla de andra målen också.</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Kvinnor och flickor diskrimineras fortfarande. Det finns stora variationer mellan länderna och inom länderna när det gäller kvinnornas möjligheter att delta i beslutsfattandet och förvalta egendom. Orsakerna kan vara religiösa, kulturella, etniska, socio-ekonomiska eller politiska.</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En del av forskarna anser att globaliseringen försvagat u-landskvinnornas ställning ytterligare. Den har bland annat lett till att kvinnorna i högre grad än männen hamnar utanför avlönat arbete. De stannar hemma och det leder till större ojämlikhet. Utgående från bland annat detta, har forskarna kommit fram till att kvinnornas relativa andel av de fattiga har ökat. Därtill har klyftan mellan rika och fattiga ökat överlag.</a:t>
            </a:r>
          </a:p>
          <a:p>
            <a:endParaRPr lang="sv-FI"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Enligt </a:t>
            </a:r>
            <a:r>
              <a:rPr lang="sv-FI" sz="1200" kern="1200" dirty="0" err="1" smtClean="0">
                <a:solidFill>
                  <a:schemeClr val="tx1"/>
                </a:solidFill>
                <a:effectLst/>
                <a:latin typeface="+mn-lt"/>
                <a:ea typeface="+mn-ea"/>
                <a:cs typeface="+mn-cs"/>
              </a:rPr>
              <a:t>Oxfam</a:t>
            </a:r>
            <a:r>
              <a:rPr lang="sv-FI" sz="1200" kern="1200" dirty="0" smtClean="0">
                <a:solidFill>
                  <a:schemeClr val="tx1"/>
                </a:solidFill>
                <a:effectLst/>
                <a:latin typeface="+mn-lt"/>
                <a:ea typeface="+mn-ea"/>
                <a:cs typeface="+mn-cs"/>
              </a:rPr>
              <a:t> nåddes en punkt hösten 2015, då en procent av de rikaste människorna i världen ägde hälften av världens tillgångar. (</a:t>
            </a:r>
            <a:r>
              <a:rPr lang="sv-FI" sz="1200" kern="1200" dirty="0" err="1" smtClean="0">
                <a:solidFill>
                  <a:schemeClr val="tx1"/>
                </a:solidFill>
                <a:effectLst/>
                <a:latin typeface="+mn-lt"/>
                <a:ea typeface="+mn-ea"/>
                <a:cs typeface="+mn-cs"/>
              </a:rPr>
              <a:t>Oxfam</a:t>
            </a:r>
            <a:r>
              <a:rPr lang="sv-FI" sz="1200" kern="1200" dirty="0" smtClean="0">
                <a:solidFill>
                  <a:schemeClr val="tx1"/>
                </a:solidFill>
                <a:effectLst/>
                <a:latin typeface="+mn-lt"/>
                <a:ea typeface="+mn-ea"/>
                <a:cs typeface="+mn-cs"/>
              </a:rPr>
              <a:t> International är en konfederation av 14 organisationer med över 3000 samarbetspartners i runt 100 länder och arbetar mot fattigdom och orättvisor.)</a:t>
            </a:r>
            <a:endParaRPr lang="sv-SE" sz="1200" kern="1200" dirty="0" smtClean="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4</a:t>
            </a:fld>
            <a:endParaRPr lang="fi-FI"/>
          </a:p>
        </p:txBody>
      </p:sp>
    </p:spTree>
    <p:extLst>
      <p:ext uri="{BB962C8B-B14F-4D97-AF65-F5344CB8AC3E}">
        <p14:creationId xmlns:p14="http://schemas.microsoft.com/office/powerpoint/2010/main" val="3840416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sz="1200" b="1" kern="1200" dirty="0" smtClean="0">
                <a:solidFill>
                  <a:schemeClr val="tx1"/>
                </a:solidFill>
                <a:effectLst/>
                <a:latin typeface="+mn-lt"/>
                <a:ea typeface="+mn-ea"/>
                <a:cs typeface="+mn-cs"/>
              </a:rPr>
              <a:t>BILD 5</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Det är svårt att uppskatta hur stor del av världens fattiga som är kvinnor, eftersom fattigdomen i regel statistikförs per hushåll och inte enligt kön. Det kan nämligen råda stora skillnader i fattigdom och stor ekonomisk ojämlikhet inom familjen.</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Undersökningar visar dock att de som har det allra svårast ekonomiskt, är kvinnor som lever i hushåll där det inte finns någon vuxen man. Antalet familjer som helt sköts av en kvinna har ökat. Orsakerna är </a:t>
            </a:r>
            <a:r>
              <a:rPr lang="sv-FI" sz="1200" kern="1200" dirty="0" smtClean="0">
                <a:solidFill>
                  <a:schemeClr val="tx1"/>
                </a:solidFill>
                <a:effectLst/>
                <a:latin typeface="+mn-lt"/>
                <a:ea typeface="+mn-ea"/>
                <a:cs typeface="+mn-cs"/>
              </a:rPr>
              <a:t>bl.a. </a:t>
            </a:r>
            <a:r>
              <a:rPr lang="sv-FI" sz="1200" kern="1200" dirty="0" smtClean="0">
                <a:solidFill>
                  <a:schemeClr val="tx1"/>
                </a:solidFill>
                <a:effectLst/>
                <a:latin typeface="+mn-lt"/>
                <a:ea typeface="+mn-ea"/>
                <a:cs typeface="+mn-cs"/>
              </a:rPr>
              <a:t>sjukdomar såsom hiv/aids, gästarbete, flyktingskap och konflikter. Också </a:t>
            </a:r>
            <a:r>
              <a:rPr lang="sv-FI" sz="1200" kern="1200" dirty="0" smtClean="0">
                <a:solidFill>
                  <a:schemeClr val="tx1"/>
                </a:solidFill>
                <a:effectLst/>
                <a:latin typeface="+mn-lt"/>
                <a:ea typeface="+mn-ea"/>
                <a:cs typeface="+mn-cs"/>
              </a:rPr>
              <a:t>tonårsmoderskap</a:t>
            </a:r>
            <a:r>
              <a:rPr lang="sv-FI" sz="1200" kern="1200" baseline="0" dirty="0" smtClean="0">
                <a:solidFill>
                  <a:schemeClr val="tx1"/>
                </a:solidFill>
                <a:effectLst/>
                <a:latin typeface="+mn-lt"/>
                <a:ea typeface="+mn-ea"/>
                <a:cs typeface="+mn-cs"/>
              </a:rPr>
              <a:t> </a:t>
            </a:r>
            <a:r>
              <a:rPr lang="sv-FI" sz="1200" kern="1200" dirty="0" smtClean="0">
                <a:solidFill>
                  <a:schemeClr val="tx1"/>
                </a:solidFill>
                <a:effectLst/>
                <a:latin typeface="+mn-lt"/>
                <a:ea typeface="+mn-ea"/>
                <a:cs typeface="+mn-cs"/>
              </a:rPr>
              <a:t>och </a:t>
            </a:r>
            <a:r>
              <a:rPr lang="sv-FI" sz="1200" kern="1200" dirty="0" smtClean="0">
                <a:solidFill>
                  <a:schemeClr val="tx1"/>
                </a:solidFill>
                <a:effectLst/>
                <a:latin typeface="+mn-lt"/>
                <a:ea typeface="+mn-ea"/>
                <a:cs typeface="+mn-cs"/>
              </a:rPr>
              <a:t>barnfödsel utanför äktenskapet är ställvis mycket vanliga.</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Kvinnas arbete är ofta osynligt och obetalt. Om man också beaktar det arbete kvinnor utför i hemmet, kan man anta att kvinnor utför över hälften av alla arbetstimmar i världen. </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I avlönat arbete ligger deras lönenivå betydligt under männens lönenivå.</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Största skillnaderna finns i ägandet. De möjliggörs oftast av lagstiftningen som sådan men i ett flertal länder där lagstiftningen även beaktar kvinnans ställning i ägande- och arvsfrågor, uppfylls kvinnans rättigheter sällan eller inte alls.</a:t>
            </a:r>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 </a:t>
            </a:r>
            <a:endParaRPr lang="sv-SE" sz="1200" kern="1200" dirty="0" smtClean="0">
              <a:solidFill>
                <a:schemeClr val="tx1"/>
              </a:solidFill>
              <a:effectLst/>
              <a:latin typeface="+mn-lt"/>
              <a:ea typeface="+mn-ea"/>
              <a:cs typeface="+mn-cs"/>
            </a:endParaRPr>
          </a:p>
          <a:p>
            <a:pPr marL="342900" lvl="1" indent="-342900">
              <a:defRPr/>
            </a:pPr>
            <a:endParaRPr lang="fi-FI" altLang="fi-FI" dirty="0" smtClean="0">
              <a:solidFill>
                <a:schemeClr val="bg2">
                  <a:lumMod val="75000"/>
                </a:schemeClr>
              </a:solidFill>
            </a:endParaRPr>
          </a:p>
        </p:txBody>
      </p:sp>
      <p:sp>
        <p:nvSpPr>
          <p:cNvPr id="4" name="Slide Number Placeholder 3"/>
          <p:cNvSpPr>
            <a:spLocks noGrp="1"/>
          </p:cNvSpPr>
          <p:nvPr>
            <p:ph type="sldNum" sz="quarter" idx="10"/>
          </p:nvPr>
        </p:nvSpPr>
        <p:spPr/>
        <p:txBody>
          <a:bodyPr/>
          <a:lstStyle/>
          <a:p>
            <a:fld id="{F0BF7B67-DECA-4680-8F21-E82B487838A8}" type="slidenum">
              <a:rPr lang="fi-FI" smtClean="0"/>
              <a:t>5</a:t>
            </a:fld>
            <a:endParaRPr lang="fi-FI"/>
          </a:p>
        </p:txBody>
      </p:sp>
    </p:spTree>
    <p:extLst>
      <p:ext uri="{BB962C8B-B14F-4D97-AF65-F5344CB8AC3E}">
        <p14:creationId xmlns:p14="http://schemas.microsoft.com/office/powerpoint/2010/main" val="52022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sz="1200" b="1" kern="1200" dirty="0" smtClean="0">
                <a:solidFill>
                  <a:schemeClr val="tx1"/>
                </a:solidFill>
                <a:effectLst/>
                <a:latin typeface="+mn-lt"/>
                <a:ea typeface="+mn-ea"/>
                <a:cs typeface="+mn-cs"/>
              </a:rPr>
              <a:t>BILD 6 </a:t>
            </a:r>
            <a:r>
              <a:rPr lang="sv-FI" sz="1200" kern="1200" dirty="0" smtClean="0">
                <a:solidFill>
                  <a:schemeClr val="tx1"/>
                </a:solidFill>
                <a:effectLst/>
                <a:latin typeface="+mn-lt"/>
                <a:ea typeface="+mn-ea"/>
                <a:cs typeface="+mn-cs"/>
              </a:rPr>
              <a:t>   </a:t>
            </a:r>
            <a:r>
              <a:rPr lang="sv-FI" sz="1200" kern="1200" dirty="0" err="1" smtClean="0">
                <a:solidFill>
                  <a:schemeClr val="tx1"/>
                </a:solidFill>
                <a:effectLst/>
                <a:latin typeface="+mn-lt"/>
                <a:ea typeface="+mn-ea"/>
                <a:cs typeface="+mn-cs"/>
              </a:rPr>
              <a:t>Susmita</a:t>
            </a:r>
            <a:r>
              <a:rPr lang="sv-FI" sz="1200" kern="1200" dirty="0" smtClean="0">
                <a:solidFill>
                  <a:schemeClr val="tx1"/>
                </a:solidFill>
                <a:effectLst/>
                <a:latin typeface="+mn-lt"/>
                <a:ea typeface="+mn-ea"/>
                <a:cs typeface="+mn-cs"/>
              </a:rPr>
              <a:t> </a:t>
            </a:r>
            <a:r>
              <a:rPr lang="sv-FI" sz="1200" kern="1200" dirty="0" err="1" smtClean="0">
                <a:solidFill>
                  <a:schemeClr val="tx1"/>
                </a:solidFill>
                <a:effectLst/>
                <a:latin typeface="+mn-lt"/>
                <a:ea typeface="+mn-ea"/>
                <a:cs typeface="+mn-cs"/>
              </a:rPr>
              <a:t>Shrestha</a:t>
            </a:r>
            <a:r>
              <a:rPr lang="sv-FI" sz="1200" kern="1200" dirty="0" smtClean="0">
                <a:solidFill>
                  <a:schemeClr val="tx1"/>
                </a:solidFill>
                <a:effectLst/>
                <a:latin typeface="+mn-lt"/>
                <a:ea typeface="+mn-ea"/>
                <a:cs typeface="+mn-cs"/>
              </a:rPr>
              <a:t> i sin skönhetssalong i </a:t>
            </a:r>
            <a:r>
              <a:rPr lang="sv-FI" sz="1200" kern="1200" dirty="0" err="1" smtClean="0">
                <a:solidFill>
                  <a:schemeClr val="tx1"/>
                </a:solidFill>
                <a:effectLst/>
                <a:latin typeface="+mn-lt"/>
                <a:ea typeface="+mn-ea"/>
                <a:cs typeface="+mn-cs"/>
              </a:rPr>
              <a:t>Lalitpur</a:t>
            </a:r>
            <a:r>
              <a:rPr lang="sv-FI" sz="1200" kern="1200" dirty="0" smtClean="0">
                <a:solidFill>
                  <a:schemeClr val="tx1"/>
                </a:solidFill>
                <a:effectLst/>
                <a:latin typeface="+mn-lt"/>
                <a:ea typeface="+mn-ea"/>
                <a:cs typeface="+mn-cs"/>
              </a:rPr>
              <a:t> i Nepal.</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Vi känner till att så gott som alla finländska kvinnor deltar aktivt i förvärvslivet, eller hur? </a:t>
            </a:r>
          </a:p>
          <a:p>
            <a:endParaRPr lang="sv-FI"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Ifall man jämför andelen förvärvsarbetande kvinnor i Finland med några u-länder, ser det dock annorlunda ut. I många länder börjar man nämligen jobba redan som mycket ung och deltar på sätt eller annat i förvärvslivet redan som t ex 15-åring.</a:t>
            </a:r>
          </a:p>
          <a:p>
            <a:endParaRPr lang="sv-FI"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Skolgången avbryts och någon yrkesutbildning finns det inte möjlighet till. Inkomsterna från arbetet räcker knappt till överlevnad för att inte tala om att ta sig upp ur fattigdomen eller försörja en hel familj. Någon mammaledighet eller pension finns inte.</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Statistikens källa: World Bank 2014. (Labor force participation rate is the proportion </a:t>
            </a:r>
            <a:r>
              <a:rPr lang="sv-FI" sz="1200" kern="1200" dirty="0" err="1" smtClean="0">
                <a:solidFill>
                  <a:schemeClr val="tx1"/>
                </a:solidFill>
                <a:effectLst/>
                <a:latin typeface="+mn-lt"/>
                <a:ea typeface="+mn-ea"/>
                <a:cs typeface="+mn-cs"/>
              </a:rPr>
              <a:t>of</a:t>
            </a:r>
            <a:r>
              <a:rPr lang="sv-FI" sz="1200" kern="1200" dirty="0" smtClean="0">
                <a:solidFill>
                  <a:schemeClr val="tx1"/>
                </a:solidFill>
                <a:effectLst/>
                <a:latin typeface="+mn-lt"/>
                <a:ea typeface="+mn-ea"/>
                <a:cs typeface="+mn-cs"/>
              </a:rPr>
              <a:t> the population </a:t>
            </a:r>
            <a:r>
              <a:rPr lang="sv-FI" sz="1200" kern="1200" dirty="0" err="1" smtClean="0">
                <a:solidFill>
                  <a:schemeClr val="tx1"/>
                </a:solidFill>
                <a:effectLst/>
                <a:latin typeface="+mn-lt"/>
                <a:ea typeface="+mn-ea"/>
                <a:cs typeface="+mn-cs"/>
              </a:rPr>
              <a:t>ages</a:t>
            </a:r>
            <a:r>
              <a:rPr lang="sv-FI" sz="1200" kern="1200" dirty="0" smtClean="0">
                <a:solidFill>
                  <a:schemeClr val="tx1"/>
                </a:solidFill>
                <a:effectLst/>
                <a:latin typeface="+mn-lt"/>
                <a:ea typeface="+mn-ea"/>
                <a:cs typeface="+mn-cs"/>
              </a:rPr>
              <a:t> 15 and </a:t>
            </a:r>
            <a:r>
              <a:rPr lang="sv-FI" sz="1200" kern="1200" dirty="0" err="1" smtClean="0">
                <a:solidFill>
                  <a:schemeClr val="tx1"/>
                </a:solidFill>
                <a:effectLst/>
                <a:latin typeface="+mn-lt"/>
                <a:ea typeface="+mn-ea"/>
                <a:cs typeface="+mn-cs"/>
              </a:rPr>
              <a:t>older</a:t>
            </a:r>
            <a:r>
              <a:rPr lang="sv-FI" sz="1200" kern="1200" dirty="0" smtClean="0">
                <a:solidFill>
                  <a:schemeClr val="tx1"/>
                </a:solidFill>
                <a:effectLst/>
                <a:latin typeface="+mn-lt"/>
                <a:ea typeface="+mn-ea"/>
                <a:cs typeface="+mn-cs"/>
              </a:rPr>
              <a:t> </a:t>
            </a:r>
            <a:r>
              <a:rPr lang="sv-FI" sz="1200" kern="1200" dirty="0" err="1" smtClean="0">
                <a:solidFill>
                  <a:schemeClr val="tx1"/>
                </a:solidFill>
                <a:effectLst/>
                <a:latin typeface="+mn-lt"/>
                <a:ea typeface="+mn-ea"/>
                <a:cs typeface="+mn-cs"/>
              </a:rPr>
              <a:t>that</a:t>
            </a:r>
            <a:r>
              <a:rPr lang="sv-FI" sz="1200" kern="1200" dirty="0" smtClean="0">
                <a:solidFill>
                  <a:schemeClr val="tx1"/>
                </a:solidFill>
                <a:effectLst/>
                <a:latin typeface="+mn-lt"/>
                <a:ea typeface="+mn-ea"/>
                <a:cs typeface="+mn-cs"/>
              </a:rPr>
              <a:t> is </a:t>
            </a:r>
            <a:r>
              <a:rPr lang="sv-FI" sz="1200" kern="1200" dirty="0" err="1" smtClean="0">
                <a:solidFill>
                  <a:schemeClr val="tx1"/>
                </a:solidFill>
                <a:effectLst/>
                <a:latin typeface="+mn-lt"/>
                <a:ea typeface="+mn-ea"/>
                <a:cs typeface="+mn-cs"/>
              </a:rPr>
              <a:t>economically</a:t>
            </a:r>
            <a:r>
              <a:rPr lang="sv-FI" sz="1200" kern="1200" dirty="0" smtClean="0">
                <a:solidFill>
                  <a:schemeClr val="tx1"/>
                </a:solidFill>
                <a:effectLst/>
                <a:latin typeface="+mn-lt"/>
                <a:ea typeface="+mn-ea"/>
                <a:cs typeface="+mn-cs"/>
              </a:rPr>
              <a:t> </a:t>
            </a:r>
            <a:r>
              <a:rPr lang="sv-FI" sz="1200" kern="1200" dirty="0" err="1" smtClean="0">
                <a:solidFill>
                  <a:schemeClr val="tx1"/>
                </a:solidFill>
                <a:effectLst/>
                <a:latin typeface="+mn-lt"/>
                <a:ea typeface="+mn-ea"/>
                <a:cs typeface="+mn-cs"/>
              </a:rPr>
              <a:t>active</a:t>
            </a:r>
            <a:r>
              <a:rPr lang="sv-FI" sz="1200" kern="1200" dirty="0" smtClean="0">
                <a:solidFill>
                  <a:schemeClr val="tx1"/>
                </a:solidFill>
                <a:effectLst/>
                <a:latin typeface="+mn-lt"/>
                <a:ea typeface="+mn-ea"/>
                <a:cs typeface="+mn-cs"/>
              </a:rPr>
              <a:t>: all </a:t>
            </a:r>
            <a:r>
              <a:rPr lang="sv-FI" sz="1200" kern="1200" dirty="0" err="1" smtClean="0">
                <a:solidFill>
                  <a:schemeClr val="tx1"/>
                </a:solidFill>
                <a:effectLst/>
                <a:latin typeface="+mn-lt"/>
                <a:ea typeface="+mn-ea"/>
                <a:cs typeface="+mn-cs"/>
              </a:rPr>
              <a:t>people</a:t>
            </a:r>
            <a:r>
              <a:rPr lang="sv-FI" sz="1200" kern="1200" dirty="0" smtClean="0">
                <a:solidFill>
                  <a:schemeClr val="tx1"/>
                </a:solidFill>
                <a:effectLst/>
                <a:latin typeface="+mn-lt"/>
                <a:ea typeface="+mn-ea"/>
                <a:cs typeface="+mn-cs"/>
              </a:rPr>
              <a:t> </a:t>
            </a:r>
            <a:r>
              <a:rPr lang="sv-FI" sz="1200" kern="1200" dirty="0" err="1" smtClean="0">
                <a:solidFill>
                  <a:schemeClr val="tx1"/>
                </a:solidFill>
                <a:effectLst/>
                <a:latin typeface="+mn-lt"/>
                <a:ea typeface="+mn-ea"/>
                <a:cs typeface="+mn-cs"/>
              </a:rPr>
              <a:t>who</a:t>
            </a:r>
            <a:r>
              <a:rPr lang="sv-FI" sz="1200" kern="1200" dirty="0" smtClean="0">
                <a:solidFill>
                  <a:schemeClr val="tx1"/>
                </a:solidFill>
                <a:effectLst/>
                <a:latin typeface="+mn-lt"/>
                <a:ea typeface="+mn-ea"/>
                <a:cs typeface="+mn-cs"/>
              </a:rPr>
              <a:t> </a:t>
            </a:r>
            <a:r>
              <a:rPr lang="sv-FI" sz="1200" kern="1200" dirty="0" err="1" smtClean="0">
                <a:solidFill>
                  <a:schemeClr val="tx1"/>
                </a:solidFill>
                <a:effectLst/>
                <a:latin typeface="+mn-lt"/>
                <a:ea typeface="+mn-ea"/>
                <a:cs typeface="+mn-cs"/>
              </a:rPr>
              <a:t>supply</a:t>
            </a:r>
            <a:r>
              <a:rPr lang="sv-FI" sz="1200" kern="1200" dirty="0" smtClean="0">
                <a:solidFill>
                  <a:schemeClr val="tx1"/>
                </a:solidFill>
                <a:effectLst/>
                <a:latin typeface="+mn-lt"/>
                <a:ea typeface="+mn-ea"/>
                <a:cs typeface="+mn-cs"/>
              </a:rPr>
              <a:t> </a:t>
            </a:r>
            <a:r>
              <a:rPr lang="sv-FI" sz="1200" kern="1200" dirty="0" err="1" smtClean="0">
                <a:solidFill>
                  <a:schemeClr val="tx1"/>
                </a:solidFill>
                <a:effectLst/>
                <a:latin typeface="+mn-lt"/>
                <a:ea typeface="+mn-ea"/>
                <a:cs typeface="+mn-cs"/>
              </a:rPr>
              <a:t>labor</a:t>
            </a:r>
            <a:r>
              <a:rPr lang="sv-FI" sz="1200" kern="1200" dirty="0" smtClean="0">
                <a:solidFill>
                  <a:schemeClr val="tx1"/>
                </a:solidFill>
                <a:effectLst/>
                <a:latin typeface="+mn-lt"/>
                <a:ea typeface="+mn-ea"/>
                <a:cs typeface="+mn-cs"/>
              </a:rPr>
              <a:t> for the </a:t>
            </a:r>
            <a:r>
              <a:rPr lang="sv-FI" sz="1200" kern="1200" dirty="0" err="1" smtClean="0">
                <a:solidFill>
                  <a:schemeClr val="tx1"/>
                </a:solidFill>
                <a:effectLst/>
                <a:latin typeface="+mn-lt"/>
                <a:ea typeface="+mn-ea"/>
                <a:cs typeface="+mn-cs"/>
              </a:rPr>
              <a:t>production</a:t>
            </a:r>
            <a:r>
              <a:rPr lang="sv-FI" sz="1200" kern="1200" dirty="0" smtClean="0">
                <a:solidFill>
                  <a:schemeClr val="tx1"/>
                </a:solidFill>
                <a:effectLst/>
                <a:latin typeface="+mn-lt"/>
                <a:ea typeface="+mn-ea"/>
                <a:cs typeface="+mn-cs"/>
              </a:rPr>
              <a:t> </a:t>
            </a:r>
            <a:r>
              <a:rPr lang="sv-FI" sz="1200" kern="1200" dirty="0" err="1" smtClean="0">
                <a:solidFill>
                  <a:schemeClr val="tx1"/>
                </a:solidFill>
                <a:effectLst/>
                <a:latin typeface="+mn-lt"/>
                <a:ea typeface="+mn-ea"/>
                <a:cs typeface="+mn-cs"/>
              </a:rPr>
              <a:t>of</a:t>
            </a:r>
            <a:r>
              <a:rPr lang="sv-FI" sz="1200" kern="1200" dirty="0" smtClean="0">
                <a:solidFill>
                  <a:schemeClr val="tx1"/>
                </a:solidFill>
                <a:effectLst/>
                <a:latin typeface="+mn-lt"/>
                <a:ea typeface="+mn-ea"/>
                <a:cs typeface="+mn-cs"/>
              </a:rPr>
              <a:t> </a:t>
            </a:r>
            <a:r>
              <a:rPr lang="sv-FI" sz="1200" kern="1200" dirty="0" err="1" smtClean="0">
                <a:solidFill>
                  <a:schemeClr val="tx1"/>
                </a:solidFill>
                <a:effectLst/>
                <a:latin typeface="+mn-lt"/>
                <a:ea typeface="+mn-ea"/>
                <a:cs typeface="+mn-cs"/>
              </a:rPr>
              <a:t>goods</a:t>
            </a:r>
            <a:r>
              <a:rPr lang="sv-FI" sz="1200" kern="1200" dirty="0" smtClean="0">
                <a:solidFill>
                  <a:schemeClr val="tx1"/>
                </a:solidFill>
                <a:effectLst/>
                <a:latin typeface="+mn-lt"/>
                <a:ea typeface="+mn-ea"/>
                <a:cs typeface="+mn-cs"/>
              </a:rPr>
              <a:t> and services </a:t>
            </a:r>
            <a:r>
              <a:rPr lang="sv-FI" sz="1200" kern="1200" dirty="0" err="1" smtClean="0">
                <a:solidFill>
                  <a:schemeClr val="tx1"/>
                </a:solidFill>
                <a:effectLst/>
                <a:latin typeface="+mn-lt"/>
                <a:ea typeface="+mn-ea"/>
                <a:cs typeface="+mn-cs"/>
              </a:rPr>
              <a:t>during</a:t>
            </a:r>
            <a:r>
              <a:rPr lang="sv-FI" sz="1200" kern="1200" dirty="0" smtClean="0">
                <a:solidFill>
                  <a:schemeClr val="tx1"/>
                </a:solidFill>
                <a:effectLst/>
                <a:latin typeface="+mn-lt"/>
                <a:ea typeface="+mn-ea"/>
                <a:cs typeface="+mn-cs"/>
              </a:rPr>
              <a:t> a </a:t>
            </a:r>
            <a:r>
              <a:rPr lang="sv-FI" sz="1200" kern="1200" dirty="0" err="1" smtClean="0">
                <a:solidFill>
                  <a:schemeClr val="tx1"/>
                </a:solidFill>
                <a:effectLst/>
                <a:latin typeface="+mn-lt"/>
                <a:ea typeface="+mn-ea"/>
                <a:cs typeface="+mn-cs"/>
              </a:rPr>
              <a:t>specified</a:t>
            </a:r>
            <a:r>
              <a:rPr lang="sv-FI" sz="1200" kern="1200" dirty="0" smtClean="0">
                <a:solidFill>
                  <a:schemeClr val="tx1"/>
                </a:solidFill>
                <a:effectLst/>
                <a:latin typeface="+mn-lt"/>
                <a:ea typeface="+mn-ea"/>
                <a:cs typeface="+mn-cs"/>
              </a:rPr>
              <a:t> period.)</a:t>
            </a:r>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 </a:t>
            </a:r>
            <a:endParaRPr lang="sv-SE" sz="1200" kern="1200" dirty="0" smtClean="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6</a:t>
            </a:fld>
            <a:endParaRPr lang="fi-FI"/>
          </a:p>
        </p:txBody>
      </p:sp>
    </p:spTree>
    <p:extLst>
      <p:ext uri="{BB962C8B-B14F-4D97-AF65-F5344CB8AC3E}">
        <p14:creationId xmlns:p14="http://schemas.microsoft.com/office/powerpoint/2010/main" val="787117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sz="1200" b="1" kern="1200" dirty="0" smtClean="0">
                <a:solidFill>
                  <a:schemeClr val="tx1"/>
                </a:solidFill>
                <a:effectLst/>
                <a:latin typeface="+mn-lt"/>
                <a:ea typeface="+mn-ea"/>
                <a:cs typeface="+mn-cs"/>
              </a:rPr>
              <a:t>BILD 7</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En stor del av världens kvinnor befinner sig i en situation i vilken </a:t>
            </a:r>
            <a:r>
              <a:rPr lang="sv-FI" sz="1200" kern="1200" dirty="0" smtClean="0">
                <a:solidFill>
                  <a:schemeClr val="tx1"/>
                </a:solidFill>
                <a:effectLst/>
                <a:latin typeface="+mn-lt"/>
                <a:ea typeface="+mn-ea"/>
                <a:cs typeface="+mn-cs"/>
              </a:rPr>
              <a:t>de </a:t>
            </a:r>
            <a:r>
              <a:rPr lang="sv-FI" sz="1200" kern="1200" dirty="0" smtClean="0">
                <a:solidFill>
                  <a:schemeClr val="tx1"/>
                </a:solidFill>
                <a:effectLst/>
                <a:latin typeface="+mn-lt"/>
                <a:ea typeface="+mn-ea"/>
                <a:cs typeface="+mn-cs"/>
              </a:rPr>
              <a:t>behöver hjälp och stöd för att kunna förverkliga sina planer.</a:t>
            </a:r>
            <a:endParaRPr lang="sv-SE" sz="1200" kern="1200" dirty="0" smtClean="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7</a:t>
            </a:fld>
            <a:endParaRPr lang="fi-FI"/>
          </a:p>
        </p:txBody>
      </p:sp>
    </p:spTree>
    <p:extLst>
      <p:ext uri="{BB962C8B-B14F-4D97-AF65-F5344CB8AC3E}">
        <p14:creationId xmlns:p14="http://schemas.microsoft.com/office/powerpoint/2010/main" val="2269464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sz="1200" b="1" kern="1200" dirty="0" smtClean="0">
                <a:solidFill>
                  <a:schemeClr val="tx1"/>
                </a:solidFill>
                <a:effectLst/>
                <a:latin typeface="+mn-lt"/>
                <a:ea typeface="+mn-ea"/>
                <a:cs typeface="+mn-cs"/>
              </a:rPr>
              <a:t>BILD 8</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Lantbruket är den vanligaste arbetsplatsen för u-ländernas fattiga kvinnor. Deras huvudsakliga uppgift är att framställa mat till familjen. </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När en kvinna på landsbygden grundar ett företag, är det oftast ett företag inom lantbruket eller att företaget producerar tjänster i närsamhället. </a:t>
            </a:r>
          </a:p>
          <a:p>
            <a:endParaRPr lang="sv-FI"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Typiska företagsverksamheter är att förädla lantbruksprodukter eller att den sporadiska torgförsäljningen utvecklas till en mer regelbunden och mer omfattande handel. Också traditionellt hantverk såsom sömnad, kan bli en affärsverksamhet.</a:t>
            </a:r>
            <a:endParaRPr lang="sv-SE" sz="1200" kern="1200" dirty="0" smtClean="0">
              <a:solidFill>
                <a:schemeClr val="tx1"/>
              </a:solidFill>
              <a:effectLst/>
              <a:latin typeface="+mn-lt"/>
              <a:ea typeface="+mn-ea"/>
              <a:cs typeface="+mn-cs"/>
            </a:endParaRPr>
          </a:p>
          <a:p>
            <a:pPr eaLnBrk="1" hangingPunct="1">
              <a:spcBef>
                <a:spcPct val="0"/>
              </a:spcBef>
              <a:defRPr/>
            </a:pPr>
            <a:endParaRPr lang="fi-FI" altLang="fi-FI" dirty="0" smtClean="0"/>
          </a:p>
        </p:txBody>
      </p:sp>
      <p:sp>
        <p:nvSpPr>
          <p:cNvPr id="4" name="Slide Number Placeholder 3"/>
          <p:cNvSpPr>
            <a:spLocks noGrp="1"/>
          </p:cNvSpPr>
          <p:nvPr>
            <p:ph type="sldNum" sz="quarter" idx="10"/>
          </p:nvPr>
        </p:nvSpPr>
        <p:spPr/>
        <p:txBody>
          <a:bodyPr/>
          <a:lstStyle/>
          <a:p>
            <a:fld id="{F0BF7B67-DECA-4680-8F21-E82B487838A8}" type="slidenum">
              <a:rPr lang="fi-FI" smtClean="0"/>
              <a:t>8</a:t>
            </a:fld>
            <a:endParaRPr lang="fi-FI"/>
          </a:p>
        </p:txBody>
      </p:sp>
    </p:spTree>
    <p:extLst>
      <p:ext uri="{BB962C8B-B14F-4D97-AF65-F5344CB8AC3E}">
        <p14:creationId xmlns:p14="http://schemas.microsoft.com/office/powerpoint/2010/main" val="550718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FI" sz="1200" b="1" kern="1200" dirty="0" smtClean="0">
                <a:solidFill>
                  <a:schemeClr val="tx1"/>
                </a:solidFill>
                <a:effectLst/>
                <a:latin typeface="+mn-lt"/>
                <a:ea typeface="+mn-ea"/>
                <a:cs typeface="+mn-cs"/>
              </a:rPr>
              <a:t>BILD 9</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Kvinnorna utgör en arbetskraftsreserv som anpassar sig till den rådande situationen. Det gäller både hushållen och nationalekonomin. När männen är ute vid fronten och strider eller när det är högkonjunktur, träder kvinnorna in i arbetsmarknaden i t ex industriarbetet. När situationen normaliserats återvänder kvinnorna hem.</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De branscher inom vilka kvinnorna finner sysselsättning är lågavlönade. De är t.ex. lantbruket, industrin och servicebranschen. En stor del av arbetsplatserna finns i den s.k. informella sektorn, vilket betyder att kvinnorna står helt utanför all reglering när det gäller arbetsvillkor och lön. De kan således lätt utnyttjas och i de grövsta fallen tvingas till arbete under slavlika förhållanden eller bli offer för människohandel.</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Det är typiskt att kvinnor i någon annans tjänst utför liknande arbete som hon utför hemma; hon sköter barn, utför hushållsarbete och tar hand om sjuka. </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Så kallade kvinnobranscher värdesätts lågt. Det beror bland annat på att det inte krävs utbildning för dem. Bristen på utbildning leder också till kvinnorna inte känner till sina rättigheter och därmed kan de inte stå på sig i arbetslivet. Deras möjligheter att avancera i arbetslivet är obefintliga. </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Att kvinnor är gästarbetare är ett tilltagande fenomen. De är det antingen i sitt eget land långt hemifrån eller utomlands. Ett exempel på kvinnor som begett sig till utlandet för att arbeta, är de filippinska sjukskötarna i Finland.</a:t>
            </a:r>
          </a:p>
          <a:p>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De typiska kvinnobranscherna är en dålig språngbräda till eget företagande. Yrkeskunskaper och erfarenheter som skaffats i dessa branscher, anses i u-länderna inte vara särskilt värdefulla för en företagare. </a:t>
            </a:r>
            <a:endParaRPr lang="sv-SE" sz="1200" kern="1200" dirty="0" smtClean="0">
              <a:solidFill>
                <a:schemeClr val="tx1"/>
              </a:solidFill>
              <a:effectLst/>
              <a:latin typeface="+mn-lt"/>
              <a:ea typeface="+mn-ea"/>
              <a:cs typeface="+mn-cs"/>
            </a:endParaRPr>
          </a:p>
          <a:p>
            <a:r>
              <a:rPr lang="sv-FI" sz="1200" kern="1200" dirty="0" smtClean="0">
                <a:solidFill>
                  <a:schemeClr val="tx1"/>
                </a:solidFill>
                <a:effectLst/>
                <a:latin typeface="+mn-lt"/>
                <a:ea typeface="+mn-ea"/>
                <a:cs typeface="+mn-cs"/>
              </a:rPr>
              <a:t> </a:t>
            </a:r>
            <a:endParaRPr lang="sv-SE" sz="1200" kern="1200" dirty="0" smtClean="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10"/>
          </p:nvPr>
        </p:nvSpPr>
        <p:spPr/>
        <p:txBody>
          <a:bodyPr/>
          <a:lstStyle/>
          <a:p>
            <a:fld id="{F0BF7B67-DECA-4680-8F21-E82B487838A8}" type="slidenum">
              <a:rPr lang="fi-FI" smtClean="0"/>
              <a:t>9</a:t>
            </a:fld>
            <a:endParaRPr lang="fi-FI"/>
          </a:p>
        </p:txBody>
      </p:sp>
    </p:spTree>
    <p:extLst>
      <p:ext uri="{BB962C8B-B14F-4D97-AF65-F5344CB8AC3E}">
        <p14:creationId xmlns:p14="http://schemas.microsoft.com/office/powerpoint/2010/main" val="2436497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09BD2739-E2CB-4B96-A7AB-2687656E285C}" type="datetimeFigureOut">
              <a:rPr lang="fi-FI" smtClean="0"/>
              <a:t>7.3.2016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1465764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09BD2739-E2CB-4B96-A7AB-2687656E285C}" type="datetimeFigureOut">
              <a:rPr lang="fi-FI" smtClean="0"/>
              <a:t>7.3.2016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278806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09BD2739-E2CB-4B96-A7AB-2687656E285C}" type="datetimeFigureOut">
              <a:rPr lang="fi-FI" smtClean="0"/>
              <a:t>7.3.2016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259225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09BD2739-E2CB-4B96-A7AB-2687656E285C}" type="datetimeFigureOut">
              <a:rPr lang="fi-FI" smtClean="0"/>
              <a:t>7.3.2016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914292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BD2739-E2CB-4B96-A7AB-2687656E285C}" type="datetimeFigureOut">
              <a:rPr lang="fi-FI" smtClean="0"/>
              <a:t>7.3.2016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1252398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09BD2739-E2CB-4B96-A7AB-2687656E285C}" type="datetimeFigureOut">
              <a:rPr lang="fi-FI" smtClean="0"/>
              <a:t>7.3.2016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384747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09BD2739-E2CB-4B96-A7AB-2687656E285C}" type="datetimeFigureOut">
              <a:rPr lang="fi-FI" smtClean="0"/>
              <a:t>7.3.2016</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1543119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09BD2739-E2CB-4B96-A7AB-2687656E285C}" type="datetimeFigureOut">
              <a:rPr lang="fi-FI" smtClean="0"/>
              <a:t>7.3.2016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273974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D2739-E2CB-4B96-A7AB-2687656E285C}" type="datetimeFigureOut">
              <a:rPr lang="fi-FI" smtClean="0"/>
              <a:t>7.3.2016</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3280307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D2739-E2CB-4B96-A7AB-2687656E285C}" type="datetimeFigureOut">
              <a:rPr lang="fi-FI" smtClean="0"/>
              <a:t>7.3.2016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343333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D2739-E2CB-4B96-A7AB-2687656E285C}" type="datetimeFigureOut">
              <a:rPr lang="fi-FI" smtClean="0"/>
              <a:t>7.3.2016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641DA38-7078-4301-8DEC-792DE2AB860D}" type="slidenum">
              <a:rPr lang="fi-FI" smtClean="0"/>
              <a:t>‹#›</a:t>
            </a:fld>
            <a:endParaRPr lang="fi-FI"/>
          </a:p>
        </p:txBody>
      </p:sp>
    </p:spTree>
    <p:extLst>
      <p:ext uri="{BB962C8B-B14F-4D97-AF65-F5344CB8AC3E}">
        <p14:creationId xmlns:p14="http://schemas.microsoft.com/office/powerpoint/2010/main" val="224184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D2739-E2CB-4B96-A7AB-2687656E285C}" type="datetimeFigureOut">
              <a:rPr lang="fi-FI" smtClean="0"/>
              <a:t>7.3.2016</a:t>
            </a:fld>
            <a:endParaRPr lang="fi-F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1DA38-7078-4301-8DEC-792DE2AB860D}" type="slidenum">
              <a:rPr lang="fi-FI" smtClean="0"/>
              <a:t>‹#›</a:t>
            </a:fld>
            <a:endParaRPr lang="fi-FI"/>
          </a:p>
        </p:txBody>
      </p:sp>
    </p:spTree>
    <p:extLst>
      <p:ext uri="{BB962C8B-B14F-4D97-AF65-F5344CB8AC3E}">
        <p14:creationId xmlns:p14="http://schemas.microsoft.com/office/powerpoint/2010/main" val="2667647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12.jpe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15.jpeg"/><Relationship Id="rId14" Type="http://schemas.microsoft.com/office/2007/relationships/diagramDrawing" Target="../diagrams/drawing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4" y="0"/>
            <a:ext cx="9145357" cy="68594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Text Box 2"/>
          <p:cNvSpPr txBox="1">
            <a:spLocks noChangeArrowheads="1"/>
          </p:cNvSpPr>
          <p:nvPr/>
        </p:nvSpPr>
        <p:spPr bwMode="auto">
          <a:xfrm>
            <a:off x="487410" y="3771757"/>
            <a:ext cx="5176847" cy="2040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12673" rIns="0" bIns="0"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charset="0"/>
                <a:ea typeface="Microsoft YaHei"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charset="0"/>
                <a:ea typeface="Microsoft YaHei"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charset="0"/>
                <a:ea typeface="Microsoft YaHei"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charset="0"/>
                <a:ea typeface="Microsoft YaHei"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chemeClr val="tx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chemeClr val="tx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chemeClr val="tx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chemeClr val="tx1"/>
                </a:solidFill>
                <a:latin typeface="Arial" charset="0"/>
                <a:ea typeface="Microsoft YaHei" charset="-122"/>
              </a:defRPr>
            </a:lvl9pPr>
          </a:lstStyle>
          <a:p>
            <a:pPr eaLnBrk="1">
              <a:lnSpc>
                <a:spcPct val="83000"/>
              </a:lnSpc>
            </a:pPr>
            <a:r>
              <a:rPr lang="fi-FI" altLang="fi-FI" sz="6300" b="1" dirty="0">
                <a:solidFill>
                  <a:srgbClr val="000000"/>
                </a:solidFill>
                <a:latin typeface="Nanami HM" charset="0"/>
              </a:rPr>
              <a:t>JAG HAR </a:t>
            </a:r>
            <a:br>
              <a:rPr lang="fi-FI" altLang="fi-FI" sz="6300" b="1" dirty="0">
                <a:solidFill>
                  <a:srgbClr val="000000"/>
                </a:solidFill>
                <a:latin typeface="Nanami HM" charset="0"/>
              </a:rPr>
            </a:br>
            <a:r>
              <a:rPr lang="fi-FI" altLang="fi-FI" sz="6300" b="1" dirty="0">
                <a:solidFill>
                  <a:srgbClr val="000000"/>
                </a:solidFill>
                <a:latin typeface="Nanami HM" charset="0"/>
              </a:rPr>
              <a:t>EN </a:t>
            </a:r>
            <a:r>
              <a:rPr lang="fi-FI" altLang="fi-FI" sz="6300" b="1" dirty="0" smtClean="0">
                <a:solidFill>
                  <a:srgbClr val="000000"/>
                </a:solidFill>
                <a:latin typeface="Nanami HM" charset="0"/>
              </a:rPr>
              <a:t>PLAN</a:t>
            </a:r>
            <a:endParaRPr lang="fi-FI" altLang="fi-FI" sz="6300" b="1" dirty="0">
              <a:solidFill>
                <a:srgbClr val="000000"/>
              </a:solidFill>
              <a:latin typeface="Nanami HM" charset="0"/>
            </a:endParaRPr>
          </a:p>
        </p:txBody>
      </p:sp>
      <p:pic>
        <p:nvPicPr>
          <p:cNvPr id="2" name="Bildobjekt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4" y="0"/>
            <a:ext cx="1362773" cy="1728000"/>
          </a:xfrm>
          <a:prstGeom prst="rect">
            <a:avLst/>
          </a:prstGeom>
        </p:spPr>
      </p:pic>
    </p:spTree>
    <p:extLst>
      <p:ext uri="{BB962C8B-B14F-4D97-AF65-F5344CB8AC3E}">
        <p14:creationId xmlns:p14="http://schemas.microsoft.com/office/powerpoint/2010/main" val="8552935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altLang="fi-FI" sz="3600" dirty="0" err="1" smtClean="0">
                <a:latin typeface="MiddleMan" pitchFamily="50" charset="0"/>
              </a:rPr>
              <a:t>Kvinnan</a:t>
            </a:r>
            <a:r>
              <a:rPr lang="fi-FI" altLang="fi-FI" sz="3600" dirty="0" smtClean="0">
                <a:latin typeface="MiddleMan" pitchFamily="50" charset="0"/>
              </a:rPr>
              <a:t> </a:t>
            </a:r>
            <a:r>
              <a:rPr lang="fi-FI" altLang="fi-FI" sz="3600" dirty="0" err="1" smtClean="0">
                <a:latin typeface="MiddleMan" pitchFamily="50" charset="0"/>
              </a:rPr>
              <a:t>som</a:t>
            </a:r>
            <a:r>
              <a:rPr lang="fi-FI" altLang="fi-FI" sz="3600" dirty="0" smtClean="0">
                <a:latin typeface="MiddleMan" pitchFamily="50" charset="0"/>
              </a:rPr>
              <a:t> </a:t>
            </a:r>
            <a:r>
              <a:rPr lang="fi-FI" altLang="fi-FI" sz="3600" dirty="0" err="1" smtClean="0">
                <a:latin typeface="MiddleMan" pitchFamily="50" charset="0"/>
              </a:rPr>
              <a:t>företagare</a:t>
            </a:r>
            <a:r>
              <a:rPr lang="fi-FI" altLang="fi-FI" sz="3600" dirty="0" smtClean="0">
                <a:latin typeface="MiddleMan" pitchFamily="50" charset="0"/>
              </a:rPr>
              <a:t>:</a:t>
            </a:r>
            <a:endParaRPr lang="fi-FI" sz="3600" dirty="0">
              <a:latin typeface="MiddleMan" pitchFamily="50" charset="0"/>
            </a:endParaRPr>
          </a:p>
        </p:txBody>
      </p:sp>
      <p:sp>
        <p:nvSpPr>
          <p:cNvPr id="3" name="Content Placeholder 2"/>
          <p:cNvSpPr>
            <a:spLocks noGrp="1"/>
          </p:cNvSpPr>
          <p:nvPr>
            <p:ph idx="1"/>
          </p:nvPr>
        </p:nvSpPr>
        <p:spPr>
          <a:xfrm>
            <a:off x="457200" y="1340768"/>
            <a:ext cx="5915000" cy="5184576"/>
          </a:xfrm>
        </p:spPr>
        <p:txBody>
          <a:bodyPr>
            <a:normAutofit fontScale="92500" lnSpcReduction="10000"/>
          </a:bodyPr>
          <a:lstStyle/>
          <a:p>
            <a:pPr marL="0" indent="0">
              <a:defRPr/>
            </a:pPr>
            <a:r>
              <a:rPr lang="fi-FI" sz="2600" b="1" dirty="0" smtClean="0">
                <a:solidFill>
                  <a:schemeClr val="bg2">
                    <a:lumMod val="50000"/>
                  </a:schemeClr>
                </a:solidFill>
              </a:rPr>
              <a:t> </a:t>
            </a:r>
            <a:r>
              <a:rPr lang="fi-FI" sz="2600" b="1" dirty="0" err="1" smtClean="0">
                <a:solidFill>
                  <a:schemeClr val="bg2">
                    <a:lumMod val="50000"/>
                  </a:schemeClr>
                </a:solidFill>
              </a:rPr>
              <a:t>Företagandet</a:t>
            </a:r>
            <a:r>
              <a:rPr lang="fi-FI" sz="2600" b="1" dirty="0" smtClean="0">
                <a:solidFill>
                  <a:schemeClr val="bg2">
                    <a:lumMod val="50000"/>
                  </a:schemeClr>
                </a:solidFill>
              </a:rPr>
              <a:t> </a:t>
            </a:r>
            <a:r>
              <a:rPr lang="fi-FI" sz="2600" b="1" dirty="0" err="1" smtClean="0">
                <a:solidFill>
                  <a:schemeClr val="bg2">
                    <a:lumMod val="50000"/>
                  </a:schemeClr>
                </a:solidFill>
              </a:rPr>
              <a:t>bland</a:t>
            </a:r>
            <a:r>
              <a:rPr lang="fi-FI" sz="2600" b="1" dirty="0" smtClean="0">
                <a:solidFill>
                  <a:schemeClr val="bg2">
                    <a:lumMod val="50000"/>
                  </a:schemeClr>
                </a:solidFill>
              </a:rPr>
              <a:t> </a:t>
            </a:r>
            <a:r>
              <a:rPr lang="fi-FI" sz="2600" b="1" dirty="0" err="1" smtClean="0">
                <a:solidFill>
                  <a:schemeClr val="bg2">
                    <a:lumMod val="50000"/>
                  </a:schemeClr>
                </a:solidFill>
              </a:rPr>
              <a:t>kvinnor</a:t>
            </a:r>
            <a:r>
              <a:rPr lang="fi-FI" sz="2600" b="1" dirty="0" smtClean="0">
                <a:solidFill>
                  <a:schemeClr val="bg2">
                    <a:lumMod val="50000"/>
                  </a:schemeClr>
                </a:solidFill>
              </a:rPr>
              <a:t> </a:t>
            </a:r>
            <a:r>
              <a:rPr lang="fi-FI" sz="2600" b="1" dirty="0" err="1" smtClean="0">
                <a:solidFill>
                  <a:schemeClr val="bg2">
                    <a:lumMod val="50000"/>
                  </a:schemeClr>
                </a:solidFill>
              </a:rPr>
              <a:t>ökar</a:t>
            </a:r>
            <a:r>
              <a:rPr lang="fi-FI" sz="2600" b="1" dirty="0" smtClean="0">
                <a:solidFill>
                  <a:schemeClr val="bg2">
                    <a:lumMod val="50000"/>
                  </a:schemeClr>
                </a:solidFill>
              </a:rPr>
              <a:t> i </a:t>
            </a:r>
            <a:r>
              <a:rPr lang="fi-FI" sz="2600" b="1" dirty="0" err="1" smtClean="0">
                <a:solidFill>
                  <a:schemeClr val="bg2">
                    <a:lumMod val="50000"/>
                  </a:schemeClr>
                </a:solidFill>
              </a:rPr>
              <a:t>söder</a:t>
            </a:r>
            <a:r>
              <a:rPr lang="fi-FI" sz="2600" b="1" dirty="0" smtClean="0">
                <a:solidFill>
                  <a:schemeClr val="bg2">
                    <a:lumMod val="50000"/>
                  </a:schemeClr>
                </a:solidFill>
              </a:rPr>
              <a:t>!</a:t>
            </a:r>
            <a:endParaRPr lang="fi-FI" sz="2600" dirty="0">
              <a:solidFill>
                <a:schemeClr val="bg2">
                  <a:lumMod val="50000"/>
                </a:schemeClr>
              </a:solidFill>
            </a:endParaRPr>
          </a:p>
          <a:p>
            <a:pPr marL="285750" indent="-285750">
              <a:defRPr/>
            </a:pPr>
            <a:r>
              <a:rPr lang="fi-FI" sz="2600" dirty="0" err="1" smtClean="0"/>
              <a:t>Kvinnor</a:t>
            </a:r>
            <a:r>
              <a:rPr lang="fi-FI" sz="2600" dirty="0" smtClean="0"/>
              <a:t> </a:t>
            </a:r>
            <a:r>
              <a:rPr lang="fi-FI" sz="2600" dirty="0" err="1" smtClean="0"/>
              <a:t>har</a:t>
            </a:r>
            <a:r>
              <a:rPr lang="fi-FI" sz="2600" dirty="0" smtClean="0"/>
              <a:t> </a:t>
            </a:r>
            <a:r>
              <a:rPr lang="fi-FI" sz="2600" dirty="0" err="1" smtClean="0"/>
              <a:t>beredskap</a:t>
            </a:r>
            <a:r>
              <a:rPr lang="fi-FI" sz="2600" dirty="0" smtClean="0"/>
              <a:t> </a:t>
            </a:r>
            <a:r>
              <a:rPr lang="fi-FI" sz="2600" dirty="0" err="1" smtClean="0"/>
              <a:t>att</a:t>
            </a:r>
            <a:r>
              <a:rPr lang="fi-FI" sz="2600" dirty="0" smtClean="0"/>
              <a:t> </a:t>
            </a:r>
            <a:r>
              <a:rPr lang="fi-FI" sz="2600" dirty="0" err="1" smtClean="0"/>
              <a:t>bli</a:t>
            </a:r>
            <a:r>
              <a:rPr lang="fi-FI" sz="2600" dirty="0" smtClean="0"/>
              <a:t> </a:t>
            </a:r>
            <a:r>
              <a:rPr lang="fi-FI" sz="2600" dirty="0" err="1" smtClean="0"/>
              <a:t>företagare</a:t>
            </a:r>
            <a:r>
              <a:rPr lang="fi-FI" sz="2600" dirty="0" smtClean="0"/>
              <a:t> </a:t>
            </a:r>
            <a:endParaRPr lang="fi-FI" sz="2600" dirty="0"/>
          </a:p>
          <a:p>
            <a:pPr marL="838200" lvl="2" indent="-285750">
              <a:defRPr/>
            </a:pPr>
            <a:r>
              <a:rPr lang="fi-FI" sz="2600" dirty="0"/>
              <a:t>63 % </a:t>
            </a:r>
            <a:r>
              <a:rPr lang="fi-FI" sz="2600" dirty="0" smtClean="0"/>
              <a:t>av de </a:t>
            </a:r>
            <a:r>
              <a:rPr lang="fi-FI" sz="2600" dirty="0" err="1" smtClean="0"/>
              <a:t>förvärvsarbetande</a:t>
            </a:r>
            <a:r>
              <a:rPr lang="fi-FI" sz="2600" dirty="0" smtClean="0"/>
              <a:t> </a:t>
            </a:r>
            <a:r>
              <a:rPr lang="fi-FI" sz="2600" dirty="0" err="1" smtClean="0"/>
              <a:t>kvinnorna</a:t>
            </a:r>
            <a:r>
              <a:rPr lang="fi-FI" sz="2600" dirty="0" smtClean="0"/>
              <a:t> i </a:t>
            </a:r>
            <a:r>
              <a:rPr lang="fi-FI" sz="2600" dirty="0" err="1" smtClean="0"/>
              <a:t>Afrika</a:t>
            </a:r>
            <a:r>
              <a:rPr lang="fi-FI" sz="2600" dirty="0" smtClean="0"/>
              <a:t>, </a:t>
            </a:r>
            <a:r>
              <a:rPr lang="fi-FI" sz="2600" dirty="0" err="1" smtClean="0"/>
              <a:t>som</a:t>
            </a:r>
            <a:r>
              <a:rPr lang="fi-FI" sz="2600" dirty="0" smtClean="0"/>
              <a:t> </a:t>
            </a:r>
            <a:r>
              <a:rPr lang="fi-FI" sz="2600" dirty="0" err="1" smtClean="0"/>
              <a:t>inte</a:t>
            </a:r>
            <a:r>
              <a:rPr lang="fi-FI" sz="2600" dirty="0" smtClean="0"/>
              <a:t> </a:t>
            </a:r>
            <a:r>
              <a:rPr lang="fi-FI" sz="2600" dirty="0" err="1" smtClean="0"/>
              <a:t>arbetar</a:t>
            </a:r>
            <a:r>
              <a:rPr lang="fi-FI" sz="2600" dirty="0" smtClean="0"/>
              <a:t> </a:t>
            </a:r>
            <a:r>
              <a:rPr lang="fi-FI" sz="2600" dirty="0" err="1" smtClean="0"/>
              <a:t>inom</a:t>
            </a:r>
            <a:r>
              <a:rPr lang="fi-FI" sz="2600" dirty="0" smtClean="0"/>
              <a:t> </a:t>
            </a:r>
            <a:r>
              <a:rPr lang="fi-FI" sz="2600" dirty="0" err="1" smtClean="0"/>
              <a:t>lantbruket</a:t>
            </a:r>
            <a:r>
              <a:rPr lang="fi-FI" sz="2600" dirty="0" smtClean="0"/>
              <a:t>, </a:t>
            </a:r>
            <a:r>
              <a:rPr lang="fi-FI" sz="2600" dirty="0" err="1" smtClean="0"/>
              <a:t>sysselsätter</a:t>
            </a:r>
            <a:r>
              <a:rPr lang="fi-FI" sz="2600" dirty="0" smtClean="0"/>
              <a:t> </a:t>
            </a:r>
            <a:r>
              <a:rPr lang="fi-FI" sz="2600" dirty="0" err="1" smtClean="0"/>
              <a:t>sig</a:t>
            </a:r>
            <a:r>
              <a:rPr lang="fi-FI" sz="2600" dirty="0" smtClean="0"/>
              <a:t> </a:t>
            </a:r>
            <a:r>
              <a:rPr lang="fi-FI" sz="2600" dirty="0" err="1" smtClean="0"/>
              <a:t>själva</a:t>
            </a:r>
            <a:r>
              <a:rPr lang="fi-FI" sz="2600" dirty="0" smtClean="0"/>
              <a:t> </a:t>
            </a:r>
            <a:r>
              <a:rPr lang="fi-FI" sz="2600" dirty="0" err="1" smtClean="0"/>
              <a:t>inom</a:t>
            </a:r>
            <a:r>
              <a:rPr lang="fi-FI" sz="2600" dirty="0" smtClean="0"/>
              <a:t> </a:t>
            </a:r>
            <a:r>
              <a:rPr lang="fi-FI" sz="2600" dirty="0" err="1" smtClean="0"/>
              <a:t>den</a:t>
            </a:r>
            <a:r>
              <a:rPr lang="fi-FI" sz="2600" dirty="0" smtClean="0"/>
              <a:t> </a:t>
            </a:r>
            <a:r>
              <a:rPr lang="fi-FI" sz="2600" dirty="0" err="1" smtClean="0"/>
              <a:t>informella</a:t>
            </a:r>
            <a:r>
              <a:rPr lang="fi-FI" sz="2600" dirty="0" smtClean="0"/>
              <a:t> </a:t>
            </a:r>
            <a:r>
              <a:rPr lang="fi-FI" sz="2600" dirty="0" err="1" smtClean="0"/>
              <a:t>sektorn</a:t>
            </a:r>
            <a:r>
              <a:rPr lang="fi-FI" sz="2600" dirty="0" smtClean="0"/>
              <a:t>.</a:t>
            </a:r>
          </a:p>
          <a:p>
            <a:pPr marL="838200" lvl="2" indent="-285750">
              <a:defRPr/>
            </a:pPr>
            <a:r>
              <a:rPr lang="fi-FI" sz="2600" dirty="0" smtClean="0"/>
              <a:t>Av alla </a:t>
            </a:r>
            <a:r>
              <a:rPr lang="fi-FI" sz="2600" dirty="0" err="1" smtClean="0"/>
              <a:t>kvinnor</a:t>
            </a:r>
            <a:r>
              <a:rPr lang="fi-FI" sz="2600" dirty="0" smtClean="0"/>
              <a:t> </a:t>
            </a:r>
            <a:r>
              <a:rPr lang="fi-FI" sz="2600" dirty="0" err="1" smtClean="0"/>
              <a:t>som</a:t>
            </a:r>
            <a:r>
              <a:rPr lang="fi-FI" sz="2600" dirty="0" smtClean="0"/>
              <a:t> </a:t>
            </a:r>
            <a:r>
              <a:rPr lang="fi-FI" sz="2600" dirty="0" err="1" smtClean="0"/>
              <a:t>förvärsarbetar</a:t>
            </a:r>
            <a:r>
              <a:rPr lang="fi-FI" sz="2600" dirty="0" smtClean="0"/>
              <a:t>, </a:t>
            </a:r>
            <a:r>
              <a:rPr lang="fi-FI" sz="2600" dirty="0" err="1" smtClean="0"/>
              <a:t>sysseläsätter</a:t>
            </a:r>
            <a:r>
              <a:rPr lang="fi-FI" sz="2600" dirty="0" smtClean="0"/>
              <a:t> 30% </a:t>
            </a:r>
            <a:r>
              <a:rPr lang="fi-FI" sz="2600" dirty="0" err="1" smtClean="0"/>
              <a:t>sig</a:t>
            </a:r>
            <a:r>
              <a:rPr lang="fi-FI" sz="2600" dirty="0" smtClean="0"/>
              <a:t> </a:t>
            </a:r>
            <a:r>
              <a:rPr lang="fi-FI" sz="2600" dirty="0" err="1" smtClean="0"/>
              <a:t>själva</a:t>
            </a:r>
            <a:endParaRPr lang="fi-FI" sz="2600" dirty="0"/>
          </a:p>
          <a:p>
            <a:pPr marL="285750" indent="-285750">
              <a:defRPr/>
            </a:pPr>
            <a:r>
              <a:rPr lang="fi-FI" sz="2600" dirty="0" smtClean="0"/>
              <a:t> </a:t>
            </a:r>
            <a:r>
              <a:rPr lang="fi-FI" sz="2600" dirty="0" err="1" smtClean="0"/>
              <a:t>Kvinnors</a:t>
            </a:r>
            <a:r>
              <a:rPr lang="fi-FI" sz="2600" dirty="0" smtClean="0"/>
              <a:t> </a:t>
            </a:r>
            <a:r>
              <a:rPr lang="fi-FI" sz="2600" dirty="0" err="1" smtClean="0"/>
              <a:t>företagande</a:t>
            </a:r>
            <a:r>
              <a:rPr lang="fi-FI" sz="2600" dirty="0" smtClean="0"/>
              <a:t> </a:t>
            </a:r>
            <a:r>
              <a:rPr lang="fi-FI" sz="2600" dirty="0" err="1" smtClean="0"/>
              <a:t>är</a:t>
            </a:r>
            <a:r>
              <a:rPr lang="fi-FI" sz="2600" dirty="0" smtClean="0"/>
              <a:t> </a:t>
            </a:r>
            <a:r>
              <a:rPr lang="fi-FI" sz="2600" dirty="0" err="1" smtClean="0"/>
              <a:t>fortfarande</a:t>
            </a:r>
            <a:r>
              <a:rPr lang="fi-FI" sz="2600" dirty="0" smtClean="0"/>
              <a:t> </a:t>
            </a:r>
            <a:r>
              <a:rPr lang="fi-FI" sz="2600" dirty="0" err="1" smtClean="0"/>
              <a:t>vanligast</a:t>
            </a:r>
            <a:r>
              <a:rPr lang="fi-FI" sz="2600" dirty="0" smtClean="0"/>
              <a:t> </a:t>
            </a:r>
            <a:r>
              <a:rPr lang="fi-FI" sz="2600" dirty="0" err="1" smtClean="0"/>
              <a:t>inom</a:t>
            </a:r>
            <a:r>
              <a:rPr lang="fi-FI" sz="2600" dirty="0" smtClean="0"/>
              <a:t> </a:t>
            </a:r>
            <a:r>
              <a:rPr lang="fi-FI" sz="2600" dirty="0" err="1" smtClean="0"/>
              <a:t>traditionella</a:t>
            </a:r>
            <a:r>
              <a:rPr lang="fi-FI" sz="2600" dirty="0" smtClean="0"/>
              <a:t> </a:t>
            </a:r>
            <a:r>
              <a:rPr lang="fi-FI" sz="2600" dirty="0" err="1" smtClean="0"/>
              <a:t>handels-</a:t>
            </a:r>
            <a:r>
              <a:rPr lang="fi-FI" sz="2600" dirty="0" smtClean="0"/>
              <a:t> </a:t>
            </a:r>
            <a:r>
              <a:rPr lang="fi-FI" sz="2600" dirty="0" err="1" smtClean="0"/>
              <a:t>och</a:t>
            </a:r>
            <a:r>
              <a:rPr lang="fi-FI" sz="2600" dirty="0" smtClean="0"/>
              <a:t> </a:t>
            </a:r>
            <a:r>
              <a:rPr lang="fi-FI" sz="2600" dirty="0" err="1" smtClean="0"/>
              <a:t>serviceyrken</a:t>
            </a:r>
            <a:endParaRPr lang="fi-FI" sz="2600" dirty="0"/>
          </a:p>
          <a:p>
            <a:pPr marL="285750" indent="-285750">
              <a:defRPr/>
            </a:pPr>
            <a:r>
              <a:rPr lang="fi-FI" sz="2600" dirty="0" smtClean="0"/>
              <a:t>I </a:t>
            </a:r>
            <a:r>
              <a:rPr lang="fi-FI" sz="2600" dirty="0" err="1" smtClean="0"/>
              <a:t>u-länderna</a:t>
            </a:r>
            <a:r>
              <a:rPr lang="fi-FI" sz="2600" dirty="0" smtClean="0"/>
              <a:t> </a:t>
            </a:r>
            <a:r>
              <a:rPr lang="fi-FI" sz="2600" dirty="0" err="1" smtClean="0"/>
              <a:t>finns</a:t>
            </a:r>
            <a:r>
              <a:rPr lang="fi-FI" sz="2600" dirty="0" smtClean="0"/>
              <a:t> 8-10 </a:t>
            </a:r>
            <a:r>
              <a:rPr lang="fi-FI" sz="2600" dirty="0" err="1" smtClean="0"/>
              <a:t>miljoner</a:t>
            </a:r>
            <a:r>
              <a:rPr lang="fi-FI" sz="2600" dirty="0" smtClean="0"/>
              <a:t> </a:t>
            </a:r>
            <a:r>
              <a:rPr lang="fi-FI" sz="2600" dirty="0" err="1" smtClean="0"/>
              <a:t>registrerade</a:t>
            </a:r>
            <a:r>
              <a:rPr lang="fi-FI" sz="2600" dirty="0" smtClean="0"/>
              <a:t> </a:t>
            </a:r>
            <a:r>
              <a:rPr lang="fi-FI" sz="2600" dirty="0" err="1" smtClean="0"/>
              <a:t>företag</a:t>
            </a:r>
            <a:r>
              <a:rPr lang="fi-FI" sz="2600" dirty="0" smtClean="0"/>
              <a:t> , i </a:t>
            </a:r>
            <a:r>
              <a:rPr lang="fi-FI" sz="2600" dirty="0" err="1" smtClean="0"/>
              <a:t>vilka</a:t>
            </a:r>
            <a:r>
              <a:rPr lang="fi-FI" sz="2600" dirty="0" smtClean="0"/>
              <a:t> </a:t>
            </a:r>
            <a:r>
              <a:rPr lang="fi-FI" sz="2600" dirty="0" err="1" smtClean="0"/>
              <a:t>åtminstone</a:t>
            </a:r>
            <a:r>
              <a:rPr lang="fi-FI" sz="2600" dirty="0" smtClean="0"/>
              <a:t> en av </a:t>
            </a:r>
            <a:r>
              <a:rPr lang="fi-FI" sz="2600" dirty="0" err="1" smtClean="0"/>
              <a:t>ägarna</a:t>
            </a:r>
            <a:r>
              <a:rPr lang="fi-FI" sz="2600" dirty="0" smtClean="0"/>
              <a:t> </a:t>
            </a:r>
            <a:r>
              <a:rPr lang="fi-FI" sz="2600" dirty="0" err="1" smtClean="0"/>
              <a:t>är</a:t>
            </a:r>
            <a:r>
              <a:rPr lang="fi-FI" sz="2600" dirty="0" smtClean="0"/>
              <a:t> en </a:t>
            </a:r>
            <a:r>
              <a:rPr lang="fi-FI" sz="2600" dirty="0" err="1" smtClean="0"/>
              <a:t>kvinna</a:t>
            </a:r>
            <a:r>
              <a:rPr lang="fi-FI" sz="2600" dirty="0" smtClean="0"/>
              <a:t>.</a:t>
            </a:r>
            <a:endParaRPr lang="fi-FI"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1544" y="1401742"/>
            <a:ext cx="2600260" cy="4835570"/>
          </a:xfrm>
          <a:prstGeom prst="rect">
            <a:avLst/>
          </a:prstGeom>
        </p:spPr>
      </p:pic>
    </p:spTree>
    <p:extLst>
      <p:ext uri="{BB962C8B-B14F-4D97-AF65-F5344CB8AC3E}">
        <p14:creationId xmlns:p14="http://schemas.microsoft.com/office/powerpoint/2010/main" val="225993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sz="4000" dirty="0" err="1" smtClean="0">
                <a:latin typeface="MiddleMan" pitchFamily="50" charset="0"/>
              </a:rPr>
              <a:t>Hinder</a:t>
            </a:r>
            <a:r>
              <a:rPr lang="fi-FI" sz="4000" dirty="0" smtClean="0">
                <a:latin typeface="MiddleMan" pitchFamily="50" charset="0"/>
              </a:rPr>
              <a:t> för </a:t>
            </a:r>
            <a:r>
              <a:rPr lang="fi-FI" sz="4000" dirty="0" err="1" smtClean="0">
                <a:latin typeface="MiddleMan" pitchFamily="50" charset="0"/>
              </a:rPr>
              <a:t>kvinnors</a:t>
            </a:r>
            <a:r>
              <a:rPr lang="fi-FI" sz="4000" dirty="0" smtClean="0">
                <a:latin typeface="MiddleMan" pitchFamily="50" charset="0"/>
              </a:rPr>
              <a:t> </a:t>
            </a:r>
            <a:r>
              <a:rPr lang="fi-FI" sz="4000" dirty="0" err="1" smtClean="0">
                <a:latin typeface="MiddleMan" pitchFamily="50" charset="0"/>
              </a:rPr>
              <a:t>företagande</a:t>
            </a:r>
            <a:endParaRPr lang="fi-FI" sz="4000" dirty="0">
              <a:latin typeface="MiddleMan" pitchFamily="50" charset="0"/>
            </a:endParaRPr>
          </a:p>
        </p:txBody>
      </p:sp>
      <p:sp>
        <p:nvSpPr>
          <p:cNvPr id="3" name="Content Placeholder 2"/>
          <p:cNvSpPr>
            <a:spLocks noGrp="1"/>
          </p:cNvSpPr>
          <p:nvPr>
            <p:ph idx="1"/>
          </p:nvPr>
        </p:nvSpPr>
        <p:spPr/>
        <p:txBody>
          <a:bodyPr>
            <a:normAutofit fontScale="85000" lnSpcReduction="10000"/>
          </a:bodyPr>
          <a:lstStyle/>
          <a:p>
            <a:pPr>
              <a:buFontTx/>
              <a:buChar char="•"/>
            </a:pPr>
            <a:r>
              <a:rPr lang="fi-FI" altLang="fi-FI" dirty="0" err="1" smtClean="0"/>
              <a:t>Kulturella</a:t>
            </a:r>
            <a:r>
              <a:rPr lang="fi-FI" altLang="fi-FI" dirty="0" smtClean="0"/>
              <a:t> </a:t>
            </a:r>
            <a:r>
              <a:rPr lang="fi-FI" altLang="fi-FI" dirty="0" err="1" smtClean="0"/>
              <a:t>faktorer</a:t>
            </a:r>
            <a:r>
              <a:rPr lang="fi-FI" altLang="fi-FI" dirty="0" smtClean="0"/>
              <a:t> </a:t>
            </a:r>
            <a:r>
              <a:rPr lang="fi-FI" altLang="fi-FI" dirty="0" err="1" smtClean="0"/>
              <a:t>och</a:t>
            </a:r>
            <a:r>
              <a:rPr lang="fi-FI" altLang="fi-FI" dirty="0" smtClean="0"/>
              <a:t> </a:t>
            </a:r>
            <a:r>
              <a:rPr lang="fi-FI" altLang="fi-FI" dirty="0" err="1" smtClean="0"/>
              <a:t>traditioner</a:t>
            </a:r>
            <a:r>
              <a:rPr lang="fi-FI" altLang="fi-FI" dirty="0" smtClean="0"/>
              <a:t>– </a:t>
            </a:r>
            <a:r>
              <a:rPr lang="fi-FI" altLang="fi-FI" dirty="0" err="1" smtClean="0"/>
              <a:t>ingen</a:t>
            </a:r>
            <a:r>
              <a:rPr lang="fi-FI" altLang="fi-FI" dirty="0" smtClean="0"/>
              <a:t> </a:t>
            </a:r>
            <a:r>
              <a:rPr lang="fi-FI" altLang="fi-FI" dirty="0" err="1" smtClean="0"/>
              <a:t>acceptans</a:t>
            </a:r>
            <a:endParaRPr lang="fi-FI" altLang="fi-FI" dirty="0" smtClean="0"/>
          </a:p>
          <a:p>
            <a:pPr>
              <a:buFontTx/>
              <a:buChar char="•"/>
            </a:pPr>
            <a:r>
              <a:rPr lang="fi-FI" altLang="fi-FI" dirty="0" err="1" smtClean="0"/>
              <a:t>Tidsbrist-</a:t>
            </a:r>
            <a:r>
              <a:rPr lang="fi-FI" altLang="fi-FI" dirty="0" smtClean="0"/>
              <a:t> </a:t>
            </a:r>
            <a:r>
              <a:rPr lang="fi-FI" altLang="fi-FI" dirty="0" err="1" smtClean="0"/>
              <a:t>ansvaret</a:t>
            </a:r>
            <a:r>
              <a:rPr lang="fi-FI" altLang="fi-FI" dirty="0" smtClean="0"/>
              <a:t> för </a:t>
            </a:r>
            <a:r>
              <a:rPr lang="fi-FI" altLang="fi-FI" dirty="0" err="1" smtClean="0"/>
              <a:t>familjens</a:t>
            </a:r>
            <a:r>
              <a:rPr lang="fi-FI" altLang="fi-FI" dirty="0" smtClean="0"/>
              <a:t> </a:t>
            </a:r>
            <a:r>
              <a:rPr lang="fi-FI" altLang="fi-FI" dirty="0" err="1" smtClean="0"/>
              <a:t>välfärd</a:t>
            </a:r>
            <a:r>
              <a:rPr lang="fi-FI" altLang="fi-FI" dirty="0" smtClean="0"/>
              <a:t>, </a:t>
            </a:r>
            <a:r>
              <a:rPr lang="fi-FI" altLang="fi-FI" dirty="0" err="1" smtClean="0"/>
              <a:t>sociala</a:t>
            </a:r>
            <a:r>
              <a:rPr lang="fi-FI" altLang="fi-FI" dirty="0" smtClean="0"/>
              <a:t> </a:t>
            </a:r>
            <a:r>
              <a:rPr lang="fi-FI" altLang="fi-FI" dirty="0" err="1" smtClean="0"/>
              <a:t>skyldigheter</a:t>
            </a:r>
            <a:endParaRPr lang="fi-FI" altLang="fi-FI" dirty="0" smtClean="0"/>
          </a:p>
          <a:p>
            <a:pPr>
              <a:buFontTx/>
              <a:buChar char="•"/>
            </a:pPr>
            <a:r>
              <a:rPr lang="fi-FI" altLang="fi-FI" dirty="0" err="1" smtClean="0"/>
              <a:t>Låg</a:t>
            </a:r>
            <a:r>
              <a:rPr lang="fi-FI" altLang="fi-FI" dirty="0" smtClean="0"/>
              <a:t> </a:t>
            </a:r>
            <a:r>
              <a:rPr lang="fi-FI" altLang="fi-FI" dirty="0" err="1" smtClean="0"/>
              <a:t>utbildningsnivå</a:t>
            </a:r>
            <a:r>
              <a:rPr lang="fi-FI" altLang="fi-FI" dirty="0" smtClean="0"/>
              <a:t>, </a:t>
            </a:r>
            <a:r>
              <a:rPr lang="fi-FI" altLang="fi-FI" dirty="0" err="1" smtClean="0"/>
              <a:t>bristfälliga</a:t>
            </a:r>
            <a:r>
              <a:rPr lang="fi-FI" altLang="fi-FI" dirty="0" smtClean="0"/>
              <a:t> </a:t>
            </a:r>
            <a:r>
              <a:rPr lang="fi-FI" altLang="fi-FI" dirty="0" err="1" smtClean="0"/>
              <a:t>yrkes-och</a:t>
            </a:r>
            <a:r>
              <a:rPr lang="fi-FI" altLang="fi-FI" dirty="0" smtClean="0"/>
              <a:t> </a:t>
            </a:r>
            <a:r>
              <a:rPr lang="fi-FI" altLang="fi-FI" dirty="0" err="1" smtClean="0"/>
              <a:t>företagarkunskaper</a:t>
            </a:r>
            <a:r>
              <a:rPr lang="fi-FI" altLang="fi-FI" dirty="0" smtClean="0"/>
              <a:t>, </a:t>
            </a:r>
            <a:r>
              <a:rPr lang="fi-FI" altLang="fi-FI" dirty="0" err="1" smtClean="0"/>
              <a:t>brist</a:t>
            </a:r>
            <a:r>
              <a:rPr lang="fi-FI" altLang="fi-FI" dirty="0" smtClean="0"/>
              <a:t> </a:t>
            </a:r>
            <a:r>
              <a:rPr lang="fi-FI" altLang="fi-FI" dirty="0" err="1" smtClean="0"/>
              <a:t>på</a:t>
            </a:r>
            <a:r>
              <a:rPr lang="fi-FI" altLang="fi-FI" dirty="0" smtClean="0"/>
              <a:t> </a:t>
            </a:r>
            <a:r>
              <a:rPr lang="fi-FI" altLang="fi-FI" dirty="0" err="1" smtClean="0"/>
              <a:t>arbetserfarenhet</a:t>
            </a:r>
            <a:endParaRPr lang="fi-FI" altLang="fi-FI" dirty="0" smtClean="0"/>
          </a:p>
          <a:p>
            <a:pPr>
              <a:buFontTx/>
              <a:buChar char="•"/>
            </a:pPr>
            <a:r>
              <a:rPr lang="fi-FI" altLang="fi-FI" dirty="0" err="1" smtClean="0"/>
              <a:t>Begränsad</a:t>
            </a:r>
            <a:r>
              <a:rPr lang="fi-FI" altLang="fi-FI" dirty="0" smtClean="0"/>
              <a:t> </a:t>
            </a:r>
            <a:r>
              <a:rPr lang="fi-FI" altLang="fi-FI" dirty="0" err="1" smtClean="0"/>
              <a:t>rörelsefrihet</a:t>
            </a:r>
            <a:r>
              <a:rPr lang="fi-FI" altLang="fi-FI" dirty="0" smtClean="0"/>
              <a:t> – </a:t>
            </a:r>
            <a:r>
              <a:rPr lang="fi-FI" altLang="fi-FI" dirty="0" err="1" smtClean="0"/>
              <a:t>svaga</a:t>
            </a:r>
            <a:r>
              <a:rPr lang="fi-FI" altLang="fi-FI" dirty="0" smtClean="0"/>
              <a:t> </a:t>
            </a:r>
            <a:r>
              <a:rPr lang="fi-FI" altLang="fi-FI" dirty="0" err="1" smtClean="0"/>
              <a:t>nätverk</a:t>
            </a:r>
            <a:r>
              <a:rPr lang="fi-FI" altLang="fi-FI" dirty="0" smtClean="0"/>
              <a:t> </a:t>
            </a:r>
          </a:p>
          <a:p>
            <a:pPr>
              <a:buFontTx/>
              <a:buChar char="•"/>
            </a:pPr>
            <a:r>
              <a:rPr lang="fi-FI" altLang="fi-FI" dirty="0" err="1" smtClean="0"/>
              <a:t>Svårt</a:t>
            </a:r>
            <a:r>
              <a:rPr lang="fi-FI" altLang="fi-FI" dirty="0" smtClean="0"/>
              <a:t> </a:t>
            </a:r>
            <a:r>
              <a:rPr lang="fi-FI" altLang="fi-FI" dirty="0" err="1" smtClean="0"/>
              <a:t>att</a:t>
            </a:r>
            <a:r>
              <a:rPr lang="fi-FI" altLang="fi-FI" dirty="0" smtClean="0"/>
              <a:t> </a:t>
            </a:r>
            <a:r>
              <a:rPr lang="fi-FI" altLang="fi-FI" dirty="0" err="1" smtClean="0"/>
              <a:t>få</a:t>
            </a:r>
            <a:r>
              <a:rPr lang="fi-FI" altLang="fi-FI" dirty="0" smtClean="0"/>
              <a:t> </a:t>
            </a:r>
            <a:r>
              <a:rPr lang="fi-FI" altLang="fi-FI" dirty="0" err="1" smtClean="0"/>
              <a:t>finansiering</a:t>
            </a:r>
            <a:r>
              <a:rPr lang="fi-FI" altLang="fi-FI" dirty="0" smtClean="0"/>
              <a:t> – </a:t>
            </a:r>
            <a:r>
              <a:rPr lang="fi-FI" altLang="fi-FI" dirty="0" err="1" smtClean="0"/>
              <a:t>egendomen</a:t>
            </a:r>
            <a:r>
              <a:rPr lang="fi-FI" altLang="fi-FI" dirty="0" smtClean="0"/>
              <a:t> </a:t>
            </a:r>
            <a:r>
              <a:rPr lang="fi-FI" altLang="fi-FI" dirty="0" err="1" smtClean="0"/>
              <a:t>är</a:t>
            </a:r>
            <a:r>
              <a:rPr lang="fi-FI" altLang="fi-FI" dirty="0" smtClean="0"/>
              <a:t> </a:t>
            </a:r>
            <a:r>
              <a:rPr lang="fi-FI" altLang="fi-FI" dirty="0" err="1" smtClean="0"/>
              <a:t>inte</a:t>
            </a:r>
            <a:r>
              <a:rPr lang="fi-FI" altLang="fi-FI" dirty="0" smtClean="0"/>
              <a:t> i </a:t>
            </a:r>
            <a:r>
              <a:rPr lang="fi-FI" altLang="fi-FI" dirty="0" err="1" smtClean="0"/>
              <a:t>kvinnans</a:t>
            </a:r>
            <a:r>
              <a:rPr lang="fi-FI" altLang="fi-FI" dirty="0" smtClean="0"/>
              <a:t> </a:t>
            </a:r>
            <a:r>
              <a:rPr lang="fi-FI" altLang="fi-FI" dirty="0" err="1" smtClean="0"/>
              <a:t>namn</a:t>
            </a:r>
            <a:r>
              <a:rPr lang="fi-FI" altLang="fi-FI" dirty="0" smtClean="0"/>
              <a:t> (</a:t>
            </a:r>
            <a:r>
              <a:rPr lang="fi-FI" altLang="fi-FI" dirty="0" err="1" smtClean="0"/>
              <a:t>ingen</a:t>
            </a:r>
            <a:r>
              <a:rPr lang="fi-FI" altLang="fi-FI" dirty="0" smtClean="0"/>
              <a:t> </a:t>
            </a:r>
            <a:r>
              <a:rPr lang="fi-FI" altLang="fi-FI" dirty="0" err="1" smtClean="0"/>
              <a:t>säkerhet</a:t>
            </a:r>
            <a:r>
              <a:rPr lang="fi-FI" altLang="fi-FI" dirty="0" smtClean="0"/>
              <a:t> för </a:t>
            </a:r>
            <a:r>
              <a:rPr lang="fi-FI" altLang="fi-FI" dirty="0" err="1" smtClean="0"/>
              <a:t>banklån</a:t>
            </a:r>
            <a:r>
              <a:rPr lang="fi-FI" altLang="fi-FI" dirty="0" smtClean="0"/>
              <a:t>, </a:t>
            </a:r>
            <a:r>
              <a:rPr lang="fi-FI" altLang="fi-FI" dirty="0" err="1" smtClean="0"/>
              <a:t>får</a:t>
            </a:r>
            <a:r>
              <a:rPr lang="fi-FI" altLang="fi-FI" dirty="0" smtClean="0"/>
              <a:t> </a:t>
            </a:r>
            <a:r>
              <a:rPr lang="fi-FI" altLang="fi-FI" dirty="0" err="1" smtClean="0"/>
              <a:t>inte</a:t>
            </a:r>
            <a:r>
              <a:rPr lang="fi-FI" altLang="fi-FI" dirty="0" smtClean="0"/>
              <a:t> </a:t>
            </a:r>
            <a:r>
              <a:rPr lang="fi-FI" altLang="fi-FI" dirty="0" err="1" smtClean="0"/>
              <a:t>öppna</a:t>
            </a:r>
            <a:r>
              <a:rPr lang="fi-FI" altLang="fi-FI" dirty="0" smtClean="0"/>
              <a:t> </a:t>
            </a:r>
            <a:r>
              <a:rPr lang="fi-FI" altLang="fi-FI" dirty="0" err="1" smtClean="0"/>
              <a:t>bankkonto</a:t>
            </a:r>
            <a:r>
              <a:rPr lang="fi-FI" altLang="fi-FI" dirty="0" smtClean="0"/>
              <a:t>)</a:t>
            </a:r>
          </a:p>
          <a:p>
            <a:pPr>
              <a:buFontTx/>
              <a:buChar char="•"/>
            </a:pPr>
            <a:r>
              <a:rPr lang="fi-FI" altLang="fi-FI" dirty="0" err="1" smtClean="0"/>
              <a:t>Familjens</a:t>
            </a:r>
            <a:r>
              <a:rPr lang="fi-FI" altLang="fi-FI" dirty="0" smtClean="0"/>
              <a:t> </a:t>
            </a:r>
            <a:r>
              <a:rPr lang="fi-FI" altLang="fi-FI" dirty="0" err="1" smtClean="0"/>
              <a:t>och</a:t>
            </a:r>
            <a:r>
              <a:rPr lang="fi-FI" altLang="fi-FI" dirty="0" smtClean="0"/>
              <a:t> </a:t>
            </a:r>
            <a:r>
              <a:rPr lang="fi-FI" altLang="fi-FI" dirty="0" err="1" smtClean="0"/>
              <a:t>samhällets</a:t>
            </a:r>
            <a:r>
              <a:rPr lang="fi-FI" altLang="fi-FI" dirty="0" smtClean="0"/>
              <a:t> </a:t>
            </a:r>
            <a:r>
              <a:rPr lang="fi-FI" altLang="fi-FI" dirty="0" err="1" smtClean="0"/>
              <a:t>stöd</a:t>
            </a:r>
            <a:r>
              <a:rPr lang="fi-FI" altLang="fi-FI" dirty="0" smtClean="0"/>
              <a:t> </a:t>
            </a:r>
            <a:r>
              <a:rPr lang="fi-FI" altLang="fi-FI" dirty="0" err="1" smtClean="0"/>
              <a:t>saknas</a:t>
            </a:r>
            <a:endParaRPr lang="fi-FI" altLang="fi-FI" dirty="0" smtClean="0"/>
          </a:p>
          <a:p>
            <a:pPr marL="0" indent="0">
              <a:buNone/>
            </a:pPr>
            <a:endParaRPr lang="fi-FI" dirty="0"/>
          </a:p>
        </p:txBody>
      </p:sp>
    </p:spTree>
    <p:extLst>
      <p:ext uri="{BB962C8B-B14F-4D97-AF65-F5344CB8AC3E}">
        <p14:creationId xmlns:p14="http://schemas.microsoft.com/office/powerpoint/2010/main" val="26992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altLang="fi-FI" sz="3600" dirty="0" err="1" smtClean="0">
                <a:latin typeface="MiddleMan" pitchFamily="50" charset="0"/>
              </a:rPr>
              <a:t>Varför</a:t>
            </a:r>
            <a:r>
              <a:rPr lang="fi-FI" altLang="fi-FI" sz="3600" dirty="0" smtClean="0">
                <a:latin typeface="MiddleMan" pitchFamily="50" charset="0"/>
              </a:rPr>
              <a:t> </a:t>
            </a:r>
            <a:r>
              <a:rPr lang="fi-FI" altLang="fi-FI" sz="3600" dirty="0" err="1" smtClean="0">
                <a:latin typeface="MiddleMan" pitchFamily="50" charset="0"/>
              </a:rPr>
              <a:t>satsa</a:t>
            </a:r>
            <a:r>
              <a:rPr lang="fi-FI" altLang="fi-FI" sz="3600" dirty="0" smtClean="0">
                <a:latin typeface="MiddleMan" pitchFamily="50" charset="0"/>
              </a:rPr>
              <a:t> </a:t>
            </a:r>
            <a:r>
              <a:rPr lang="fi-FI" altLang="fi-FI" sz="3600" dirty="0" err="1" smtClean="0">
                <a:latin typeface="MiddleMan" pitchFamily="50" charset="0"/>
              </a:rPr>
              <a:t>på</a:t>
            </a:r>
            <a:r>
              <a:rPr lang="fi-FI" altLang="fi-FI" sz="3600" dirty="0" smtClean="0">
                <a:latin typeface="MiddleMan" pitchFamily="50" charset="0"/>
              </a:rPr>
              <a:t> </a:t>
            </a:r>
            <a:r>
              <a:rPr lang="fi-FI" altLang="fi-FI" sz="3600" dirty="0" err="1" smtClean="0">
                <a:latin typeface="MiddleMan" pitchFamily="50" charset="0"/>
              </a:rPr>
              <a:t>kvinnor</a:t>
            </a:r>
            <a:r>
              <a:rPr lang="fi-FI" altLang="fi-FI" sz="3600" dirty="0" smtClean="0">
                <a:latin typeface="MiddleMan" pitchFamily="50" charset="0"/>
              </a:rPr>
              <a:t>?</a:t>
            </a:r>
            <a:endParaRPr lang="fi-FI" sz="3600" dirty="0">
              <a:latin typeface="MiddleMan" pitchFamily="50" charset="0"/>
            </a:endParaRPr>
          </a:p>
        </p:txBody>
      </p:sp>
      <p:sp>
        <p:nvSpPr>
          <p:cNvPr id="3" name="Content Placeholder 2"/>
          <p:cNvSpPr>
            <a:spLocks noGrp="1"/>
          </p:cNvSpPr>
          <p:nvPr>
            <p:ph idx="1"/>
          </p:nvPr>
        </p:nvSpPr>
        <p:spPr>
          <a:xfrm>
            <a:off x="457200" y="1412776"/>
            <a:ext cx="8229600" cy="4713387"/>
          </a:xfrm>
        </p:spPr>
        <p:txBody>
          <a:bodyPr>
            <a:normAutofit fontScale="85000" lnSpcReduction="10000"/>
          </a:bodyPr>
          <a:lstStyle/>
          <a:p>
            <a:pPr>
              <a:buFontTx/>
              <a:buChar char="•"/>
              <a:defRPr/>
            </a:pPr>
            <a:r>
              <a:rPr lang="fi-FI" altLang="fi-FI" dirty="0" err="1" smtClean="0"/>
              <a:t>Kvinnorna</a:t>
            </a:r>
            <a:r>
              <a:rPr lang="fi-FI" altLang="fi-FI" dirty="0" smtClean="0"/>
              <a:t> </a:t>
            </a:r>
            <a:r>
              <a:rPr lang="fi-FI" altLang="fi-FI" dirty="0" err="1" smtClean="0"/>
              <a:t>utgör</a:t>
            </a:r>
            <a:r>
              <a:rPr lang="fi-FI" altLang="fi-FI" dirty="0" smtClean="0"/>
              <a:t> </a:t>
            </a:r>
            <a:r>
              <a:rPr lang="fi-FI" altLang="fi-FI" dirty="0" err="1" smtClean="0"/>
              <a:t>hälften</a:t>
            </a:r>
            <a:r>
              <a:rPr lang="fi-FI" altLang="fi-FI" dirty="0" smtClean="0"/>
              <a:t> av </a:t>
            </a:r>
            <a:r>
              <a:rPr lang="fi-FI" altLang="fi-FI" dirty="0" err="1" smtClean="0"/>
              <a:t>nationens</a:t>
            </a:r>
            <a:r>
              <a:rPr lang="fi-FI" altLang="fi-FI" dirty="0" smtClean="0"/>
              <a:t> </a:t>
            </a:r>
            <a:r>
              <a:rPr lang="fi-FI" altLang="fi-FI" dirty="0" err="1" smtClean="0"/>
              <a:t>potential</a:t>
            </a:r>
            <a:r>
              <a:rPr lang="fi-FI" altLang="fi-FI" dirty="0" smtClean="0"/>
              <a:t>. </a:t>
            </a:r>
            <a:r>
              <a:rPr lang="fi-FI" altLang="fi-FI" dirty="0" err="1" smtClean="0"/>
              <a:t>Deras</a:t>
            </a:r>
            <a:r>
              <a:rPr lang="fi-FI" altLang="fi-FI" dirty="0" smtClean="0"/>
              <a:t> </a:t>
            </a:r>
            <a:r>
              <a:rPr lang="fi-FI" altLang="fi-FI" dirty="0" err="1" smtClean="0"/>
              <a:t>insats</a:t>
            </a:r>
            <a:r>
              <a:rPr lang="fi-FI" altLang="fi-FI" dirty="0" smtClean="0"/>
              <a:t> </a:t>
            </a:r>
            <a:r>
              <a:rPr lang="fi-FI" altLang="fi-FI" dirty="0" err="1" smtClean="0"/>
              <a:t>är</a:t>
            </a:r>
            <a:r>
              <a:rPr lang="fi-FI" altLang="fi-FI" dirty="0" smtClean="0"/>
              <a:t> av </a:t>
            </a:r>
            <a:r>
              <a:rPr lang="fi-FI" altLang="fi-FI" dirty="0" err="1" smtClean="0"/>
              <a:t>stor</a:t>
            </a:r>
            <a:r>
              <a:rPr lang="fi-FI" altLang="fi-FI" dirty="0" smtClean="0"/>
              <a:t> </a:t>
            </a:r>
            <a:r>
              <a:rPr lang="fi-FI" altLang="fi-FI" dirty="0" err="1" smtClean="0"/>
              <a:t>nationalekonomisk</a:t>
            </a:r>
            <a:r>
              <a:rPr lang="fi-FI" altLang="fi-FI" dirty="0" smtClean="0"/>
              <a:t> </a:t>
            </a:r>
            <a:r>
              <a:rPr lang="fi-FI" altLang="fi-FI" dirty="0" err="1" smtClean="0"/>
              <a:t>betydelse</a:t>
            </a:r>
            <a:r>
              <a:rPr lang="fi-FI" altLang="fi-FI" dirty="0" smtClean="0"/>
              <a:t>.</a:t>
            </a:r>
            <a:endParaRPr lang="fi-FI" altLang="fi-FI" dirty="0"/>
          </a:p>
          <a:p>
            <a:pPr>
              <a:buFontTx/>
              <a:buChar char="•"/>
              <a:defRPr/>
            </a:pPr>
            <a:r>
              <a:rPr lang="fi-FI" altLang="fi-FI" dirty="0" err="1" smtClean="0"/>
              <a:t>När</a:t>
            </a:r>
            <a:r>
              <a:rPr lang="fi-FI" altLang="fi-FI" dirty="0" smtClean="0"/>
              <a:t> en </a:t>
            </a:r>
            <a:r>
              <a:rPr lang="fi-FI" altLang="fi-FI" dirty="0" err="1" smtClean="0"/>
              <a:t>kvinna</a:t>
            </a:r>
            <a:r>
              <a:rPr lang="fi-FI" altLang="fi-FI" dirty="0" smtClean="0"/>
              <a:t> </a:t>
            </a:r>
            <a:r>
              <a:rPr lang="fi-FI" altLang="fi-FI" dirty="0" err="1" smtClean="0"/>
              <a:t>kan</a:t>
            </a:r>
            <a:r>
              <a:rPr lang="fi-FI" altLang="fi-FI" dirty="0" smtClean="0"/>
              <a:t> delta i ekonomin </a:t>
            </a:r>
            <a:r>
              <a:rPr lang="fi-FI" altLang="fi-FI" dirty="0" err="1" smtClean="0"/>
              <a:t>ökar</a:t>
            </a:r>
            <a:r>
              <a:rPr lang="fi-FI" altLang="fi-FI" dirty="0" smtClean="0"/>
              <a:t> </a:t>
            </a:r>
            <a:r>
              <a:rPr lang="fi-FI" altLang="fi-FI" dirty="0" err="1" smtClean="0"/>
              <a:t>också</a:t>
            </a:r>
            <a:r>
              <a:rPr lang="fi-FI" altLang="fi-FI" dirty="0" smtClean="0"/>
              <a:t> </a:t>
            </a:r>
            <a:r>
              <a:rPr lang="fi-FI" altLang="fi-FI" dirty="0" err="1" smtClean="0"/>
              <a:t>hennes</a:t>
            </a:r>
            <a:r>
              <a:rPr lang="fi-FI" altLang="fi-FI" dirty="0" smtClean="0"/>
              <a:t> </a:t>
            </a:r>
            <a:r>
              <a:rPr lang="fi-FI" altLang="fi-FI" dirty="0" err="1" smtClean="0"/>
              <a:t>möjligheter</a:t>
            </a:r>
            <a:r>
              <a:rPr lang="fi-FI" altLang="fi-FI" dirty="0" smtClean="0"/>
              <a:t> </a:t>
            </a:r>
            <a:r>
              <a:rPr lang="fi-FI" altLang="fi-FI" dirty="0" err="1" smtClean="0"/>
              <a:t>att</a:t>
            </a:r>
            <a:r>
              <a:rPr lang="fi-FI" altLang="fi-FI" dirty="0" smtClean="0"/>
              <a:t> </a:t>
            </a:r>
            <a:r>
              <a:rPr lang="fi-FI" altLang="fi-FI" dirty="0" err="1" smtClean="0"/>
              <a:t>påverka</a:t>
            </a:r>
            <a:r>
              <a:rPr lang="fi-FI" altLang="fi-FI" dirty="0" smtClean="0"/>
              <a:t> </a:t>
            </a:r>
            <a:r>
              <a:rPr lang="fi-FI" altLang="fi-FI" dirty="0" err="1" smtClean="0"/>
              <a:t>samhället</a:t>
            </a:r>
            <a:r>
              <a:rPr lang="fi-FI" altLang="fi-FI" dirty="0" smtClean="0"/>
              <a:t>.</a:t>
            </a:r>
            <a:endParaRPr lang="fi-FI" altLang="fi-FI" dirty="0"/>
          </a:p>
          <a:p>
            <a:pPr>
              <a:buFontTx/>
              <a:buChar char="•"/>
              <a:defRPr/>
            </a:pPr>
            <a:r>
              <a:rPr lang="fi-FI" altLang="fi-FI" dirty="0" err="1" smtClean="0"/>
              <a:t>När</a:t>
            </a:r>
            <a:r>
              <a:rPr lang="fi-FI" altLang="fi-FI" dirty="0" smtClean="0"/>
              <a:t> en </a:t>
            </a:r>
            <a:r>
              <a:rPr lang="fi-FI" altLang="fi-FI" dirty="0" err="1" smtClean="0"/>
              <a:t>kvinna</a:t>
            </a:r>
            <a:r>
              <a:rPr lang="fi-FI" altLang="fi-FI" dirty="0" smtClean="0"/>
              <a:t> </a:t>
            </a:r>
            <a:r>
              <a:rPr lang="fi-FI" altLang="fi-FI" dirty="0" err="1" smtClean="0"/>
              <a:t>blir</a:t>
            </a:r>
            <a:r>
              <a:rPr lang="fi-FI" altLang="fi-FI" dirty="0" smtClean="0"/>
              <a:t> </a:t>
            </a:r>
            <a:r>
              <a:rPr lang="fi-FI" altLang="fi-FI" dirty="0" err="1" smtClean="0"/>
              <a:t>ekonomiskt</a:t>
            </a:r>
            <a:r>
              <a:rPr lang="fi-FI" altLang="fi-FI" dirty="0" smtClean="0"/>
              <a:t> </a:t>
            </a:r>
            <a:r>
              <a:rPr lang="fi-FI" altLang="fi-FI" dirty="0" err="1" smtClean="0"/>
              <a:t>oberoende</a:t>
            </a:r>
            <a:r>
              <a:rPr lang="fi-FI" altLang="fi-FI" dirty="0" smtClean="0"/>
              <a:t>, </a:t>
            </a:r>
            <a:r>
              <a:rPr lang="fi-FI" altLang="fi-FI" dirty="0" err="1" smtClean="0"/>
              <a:t>bryts</a:t>
            </a:r>
            <a:r>
              <a:rPr lang="fi-FI" altLang="fi-FI" dirty="0" smtClean="0"/>
              <a:t> </a:t>
            </a:r>
            <a:r>
              <a:rPr lang="fi-FI" altLang="fi-FI" dirty="0" err="1" smtClean="0"/>
              <a:t>många</a:t>
            </a:r>
            <a:r>
              <a:rPr lang="fi-FI" altLang="fi-FI" dirty="0" smtClean="0"/>
              <a:t> av de </a:t>
            </a:r>
            <a:r>
              <a:rPr lang="fi-FI" altLang="fi-FI" dirty="0" err="1" smtClean="0"/>
              <a:t>traditioner</a:t>
            </a:r>
            <a:r>
              <a:rPr lang="fi-FI" altLang="fi-FI" dirty="0" smtClean="0"/>
              <a:t> </a:t>
            </a:r>
            <a:r>
              <a:rPr lang="fi-FI" altLang="fi-FI" dirty="0" err="1" smtClean="0"/>
              <a:t>som</a:t>
            </a:r>
            <a:r>
              <a:rPr lang="fi-FI" altLang="fi-FI" dirty="0" smtClean="0"/>
              <a:t> </a:t>
            </a:r>
            <a:r>
              <a:rPr lang="fi-FI" altLang="fi-FI" dirty="0" err="1" smtClean="0"/>
              <a:t>begränsat</a:t>
            </a:r>
            <a:r>
              <a:rPr lang="fi-FI" altLang="fi-FI" dirty="0" smtClean="0"/>
              <a:t> </a:t>
            </a:r>
            <a:r>
              <a:rPr lang="fi-FI" altLang="fi-FI" dirty="0" err="1" smtClean="0"/>
              <a:t>hennes</a:t>
            </a:r>
            <a:r>
              <a:rPr lang="fi-FI" altLang="fi-FI" dirty="0" smtClean="0"/>
              <a:t> liv.</a:t>
            </a:r>
            <a:endParaRPr lang="fi-FI" altLang="fi-FI" dirty="0"/>
          </a:p>
          <a:p>
            <a:pPr>
              <a:buFontTx/>
              <a:buChar char="•"/>
              <a:defRPr/>
            </a:pPr>
            <a:r>
              <a:rPr lang="fi-FI" altLang="fi-FI" dirty="0" smtClean="0"/>
              <a:t>Det </a:t>
            </a:r>
            <a:r>
              <a:rPr lang="fi-FI" altLang="fi-FI" dirty="0" err="1" smtClean="0"/>
              <a:t>är</a:t>
            </a:r>
            <a:r>
              <a:rPr lang="fi-FI" altLang="fi-FI" dirty="0" smtClean="0"/>
              <a:t> </a:t>
            </a:r>
            <a:r>
              <a:rPr lang="fi-FI" altLang="fi-FI" dirty="0" err="1" smtClean="0"/>
              <a:t>påvisat</a:t>
            </a:r>
            <a:r>
              <a:rPr lang="fi-FI" altLang="fi-FI" dirty="0" smtClean="0"/>
              <a:t> </a:t>
            </a:r>
            <a:r>
              <a:rPr lang="fi-FI" altLang="fi-FI" dirty="0" err="1" smtClean="0"/>
              <a:t>att</a:t>
            </a:r>
            <a:r>
              <a:rPr lang="fi-FI" altLang="fi-FI" dirty="0" smtClean="0"/>
              <a:t> en </a:t>
            </a:r>
            <a:r>
              <a:rPr lang="fi-FI" altLang="fi-FI" dirty="0" err="1" smtClean="0"/>
              <a:t>kvinna</a:t>
            </a:r>
            <a:r>
              <a:rPr lang="fi-FI" altLang="fi-FI" dirty="0" smtClean="0"/>
              <a:t> </a:t>
            </a:r>
            <a:r>
              <a:rPr lang="fi-FI" altLang="fi-FI" dirty="0" err="1" smtClean="0"/>
              <a:t>använder</a:t>
            </a:r>
            <a:r>
              <a:rPr lang="fi-FI" altLang="fi-FI" dirty="0" smtClean="0"/>
              <a:t> </a:t>
            </a:r>
            <a:r>
              <a:rPr lang="fi-FI" altLang="fi-FI" dirty="0" err="1" smtClean="0"/>
              <a:t>sina</a:t>
            </a:r>
            <a:r>
              <a:rPr lang="fi-FI" altLang="fi-FI" dirty="0" smtClean="0"/>
              <a:t> </a:t>
            </a:r>
            <a:r>
              <a:rPr lang="fi-FI" altLang="fi-FI" dirty="0" err="1" smtClean="0"/>
              <a:t>inkomster</a:t>
            </a:r>
            <a:r>
              <a:rPr lang="fi-FI" altLang="fi-FI" dirty="0" smtClean="0"/>
              <a:t> </a:t>
            </a:r>
            <a:r>
              <a:rPr lang="fi-FI" altLang="fi-FI" dirty="0" err="1" smtClean="0"/>
              <a:t>till</a:t>
            </a:r>
            <a:r>
              <a:rPr lang="fi-FI" altLang="fi-FI" dirty="0" smtClean="0"/>
              <a:t> </a:t>
            </a:r>
            <a:r>
              <a:rPr lang="fi-FI" altLang="fi-FI" dirty="0" err="1" smtClean="0"/>
              <a:t>barnens</a:t>
            </a:r>
            <a:r>
              <a:rPr lang="fi-FI" altLang="fi-FI" dirty="0" smtClean="0"/>
              <a:t> </a:t>
            </a:r>
            <a:r>
              <a:rPr lang="fi-FI" altLang="fi-FI" dirty="0" err="1" smtClean="0"/>
              <a:t>och</a:t>
            </a:r>
            <a:r>
              <a:rPr lang="fi-FI" altLang="fi-FI" dirty="0" smtClean="0"/>
              <a:t> </a:t>
            </a:r>
            <a:r>
              <a:rPr lang="fi-FI" altLang="fi-FI" dirty="0" err="1" smtClean="0"/>
              <a:t>familjens</a:t>
            </a:r>
            <a:r>
              <a:rPr lang="fi-FI" altLang="fi-FI" dirty="0" smtClean="0"/>
              <a:t> </a:t>
            </a:r>
            <a:r>
              <a:rPr lang="fi-FI" altLang="fi-FI" dirty="0" err="1" smtClean="0"/>
              <a:t>bästa</a:t>
            </a:r>
            <a:r>
              <a:rPr lang="fi-FI" altLang="fi-FI" dirty="0" smtClean="0"/>
              <a:t>.</a:t>
            </a:r>
            <a:endParaRPr lang="fi-FI" altLang="fi-FI" dirty="0"/>
          </a:p>
          <a:p>
            <a:pPr>
              <a:buFontTx/>
              <a:buChar char="•"/>
              <a:defRPr/>
            </a:pPr>
            <a:r>
              <a:rPr lang="fi-FI" altLang="fi-FI" dirty="0" err="1" smtClean="0"/>
              <a:t>Arbetet</a:t>
            </a:r>
            <a:r>
              <a:rPr lang="fi-FI" altLang="fi-FI" dirty="0" smtClean="0"/>
              <a:t> för </a:t>
            </a:r>
            <a:r>
              <a:rPr lang="fi-FI" altLang="fi-FI" dirty="0" err="1" smtClean="0"/>
              <a:t>ekonomisk</a:t>
            </a:r>
            <a:r>
              <a:rPr lang="fi-FI" altLang="fi-FI" dirty="0" smtClean="0"/>
              <a:t> </a:t>
            </a:r>
            <a:r>
              <a:rPr lang="fi-FI" altLang="fi-FI" dirty="0" err="1" smtClean="0"/>
              <a:t>jämlikhet</a:t>
            </a:r>
            <a:r>
              <a:rPr lang="fi-FI" altLang="fi-FI" dirty="0" smtClean="0"/>
              <a:t> </a:t>
            </a:r>
            <a:r>
              <a:rPr lang="fi-FI" altLang="fi-FI" dirty="0" err="1" smtClean="0"/>
              <a:t>leder</a:t>
            </a:r>
            <a:r>
              <a:rPr lang="fi-FI" altLang="fi-FI" dirty="0" smtClean="0"/>
              <a:t> </a:t>
            </a:r>
            <a:r>
              <a:rPr lang="fi-FI" altLang="fi-FI" dirty="0" err="1" smtClean="0"/>
              <a:t>till</a:t>
            </a:r>
            <a:r>
              <a:rPr lang="fi-FI" altLang="fi-FI" dirty="0" smtClean="0"/>
              <a:t> en </a:t>
            </a:r>
            <a:r>
              <a:rPr lang="fi-FI" altLang="fi-FI" dirty="0" err="1" smtClean="0"/>
              <a:t>bättre</a:t>
            </a:r>
            <a:r>
              <a:rPr lang="fi-FI" altLang="fi-FI" dirty="0" smtClean="0"/>
              <a:t> </a:t>
            </a:r>
            <a:r>
              <a:rPr lang="fi-FI" altLang="fi-FI" dirty="0" err="1" smtClean="0"/>
              <a:t>ställning</a:t>
            </a:r>
            <a:r>
              <a:rPr lang="fi-FI" altLang="fi-FI" dirty="0" smtClean="0"/>
              <a:t> i </a:t>
            </a:r>
            <a:r>
              <a:rPr lang="fi-FI" altLang="fi-FI" dirty="0" err="1" smtClean="0"/>
              <a:t>samhället</a:t>
            </a:r>
            <a:r>
              <a:rPr lang="fi-FI" altLang="fi-FI" dirty="0" smtClean="0"/>
              <a:t> för </a:t>
            </a:r>
            <a:r>
              <a:rPr lang="fi-FI" altLang="fi-FI" dirty="0" err="1" smtClean="0"/>
              <a:t>flickor</a:t>
            </a:r>
            <a:r>
              <a:rPr lang="fi-FI" altLang="fi-FI" dirty="0" smtClean="0"/>
              <a:t> </a:t>
            </a:r>
            <a:r>
              <a:rPr lang="fi-FI" altLang="fi-FI" dirty="0" err="1" smtClean="0"/>
              <a:t>och</a:t>
            </a:r>
            <a:r>
              <a:rPr lang="fi-FI" altLang="fi-FI" dirty="0" smtClean="0"/>
              <a:t> </a:t>
            </a:r>
            <a:r>
              <a:rPr lang="fi-FI" altLang="fi-FI" dirty="0" err="1" smtClean="0"/>
              <a:t>kvinnor</a:t>
            </a:r>
            <a:r>
              <a:rPr lang="fi-FI" altLang="fi-FI" dirty="0" smtClean="0"/>
              <a:t>  </a:t>
            </a:r>
            <a:r>
              <a:rPr lang="fi-FI" altLang="fi-FI" dirty="0" err="1" smtClean="0"/>
              <a:t>också</a:t>
            </a:r>
            <a:r>
              <a:rPr lang="fi-FI" altLang="fi-FI" dirty="0" smtClean="0"/>
              <a:t> i </a:t>
            </a:r>
            <a:r>
              <a:rPr lang="fi-FI" altLang="fi-FI" dirty="0" err="1" smtClean="0"/>
              <a:t>framtiden</a:t>
            </a:r>
            <a:r>
              <a:rPr lang="fi-FI" altLang="fi-FI" dirty="0" smtClean="0"/>
              <a:t>.</a:t>
            </a:r>
            <a:endParaRPr lang="fi-FI" altLang="fi-FI" dirty="0"/>
          </a:p>
          <a:p>
            <a:pPr marL="0" indent="0">
              <a:buNone/>
            </a:pPr>
            <a:endParaRPr lang="fi-FI" dirty="0"/>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911" y="5590800"/>
            <a:ext cx="999368" cy="1267200"/>
          </a:xfrm>
          <a:prstGeom prst="rect">
            <a:avLst/>
          </a:prstGeom>
        </p:spPr>
      </p:pic>
    </p:spTree>
    <p:extLst>
      <p:ext uri="{BB962C8B-B14F-4D97-AF65-F5344CB8AC3E}">
        <p14:creationId xmlns:p14="http://schemas.microsoft.com/office/powerpoint/2010/main" val="161504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628800"/>
          </a:xfrm>
        </p:spPr>
        <p:txBody>
          <a:bodyPr>
            <a:noAutofit/>
          </a:bodyPr>
          <a:lstStyle/>
          <a:p>
            <a:pPr algn="l"/>
            <a:r>
              <a:rPr lang="fi-FI" sz="3200" dirty="0" err="1" smtClean="0">
                <a:latin typeface="MiddleMan" pitchFamily="50" charset="0"/>
              </a:rPr>
              <a:t>Kvinnornas</a:t>
            </a:r>
            <a:r>
              <a:rPr lang="fi-FI" sz="3200" dirty="0" smtClean="0">
                <a:latin typeface="MiddleMan" pitchFamily="50" charset="0"/>
              </a:rPr>
              <a:t> </a:t>
            </a:r>
            <a:r>
              <a:rPr lang="fi-FI" sz="3200" dirty="0" err="1" smtClean="0">
                <a:latin typeface="MiddleMan" pitchFamily="50" charset="0"/>
              </a:rPr>
              <a:t>företagande</a:t>
            </a:r>
            <a:r>
              <a:rPr lang="fi-FI" sz="3200" dirty="0" smtClean="0">
                <a:latin typeface="MiddleMan" pitchFamily="50" charset="0"/>
              </a:rPr>
              <a:t> </a:t>
            </a:r>
            <a:r>
              <a:rPr lang="fi-FI" sz="3200" dirty="0" err="1" smtClean="0">
                <a:latin typeface="MiddleMan" pitchFamily="50" charset="0"/>
              </a:rPr>
              <a:t>ökar</a:t>
            </a:r>
            <a:r>
              <a:rPr lang="fi-FI" sz="3200" dirty="0" smtClean="0">
                <a:latin typeface="MiddleMan" pitchFamily="50" charset="0"/>
              </a:rPr>
              <a:t> </a:t>
            </a:r>
            <a:r>
              <a:rPr lang="fi-FI" sz="3200" dirty="0" err="1" smtClean="0">
                <a:latin typeface="MiddleMan" pitchFamily="50" charset="0"/>
              </a:rPr>
              <a:t>jämlikheten</a:t>
            </a:r>
            <a:r>
              <a:rPr lang="fi-FI" sz="3200" dirty="0" smtClean="0">
                <a:latin typeface="MiddleMan" pitchFamily="50" charset="0"/>
              </a:rPr>
              <a:t>.</a:t>
            </a:r>
            <a:endParaRPr lang="fi-FI" sz="3200" dirty="0">
              <a:latin typeface="MiddleMan" pitchFamily="50" charset="0"/>
            </a:endParaRPr>
          </a:p>
        </p:txBody>
      </p:sp>
      <p:pic>
        <p:nvPicPr>
          <p:cNvPr id="4"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39552" y="1584444"/>
            <a:ext cx="7920880" cy="5273556"/>
          </a:xfrm>
        </p:spPr>
      </p:pic>
    </p:spTree>
    <p:extLst>
      <p:ext uri="{BB962C8B-B14F-4D97-AF65-F5344CB8AC3E}">
        <p14:creationId xmlns:p14="http://schemas.microsoft.com/office/powerpoint/2010/main" val="3232990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rcRect/>
          <a:stretch>
            <a:fillRect/>
          </a:stretch>
        </p:blipFill>
        <p:spPr bwMode="auto">
          <a:xfrm>
            <a:off x="-134938" y="-100013"/>
            <a:ext cx="9277351" cy="7505701"/>
          </a:xfrm>
          <a:prstGeom prst="rect">
            <a:avLst/>
          </a:prstGeom>
          <a:ln/>
        </p:spPr>
        <p:style>
          <a:lnRef idx="1">
            <a:schemeClr val="accent4"/>
          </a:lnRef>
          <a:fillRef idx="3">
            <a:schemeClr val="accent4"/>
          </a:fillRef>
          <a:effectRef idx="2">
            <a:schemeClr val="accent4"/>
          </a:effectRef>
          <a:fontRef idx="minor">
            <a:schemeClr val="lt1"/>
          </a:fontRef>
        </p:style>
      </p:pic>
      <p:sp>
        <p:nvSpPr>
          <p:cNvPr id="4" name="textruta 3"/>
          <p:cNvSpPr txBox="1"/>
          <p:nvPr/>
        </p:nvSpPr>
        <p:spPr>
          <a:xfrm>
            <a:off x="6372200" y="116632"/>
            <a:ext cx="2664296" cy="4524315"/>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sv-SE" sz="3200" b="1" dirty="0" smtClean="0"/>
              <a:t>År 2016 har Kvinnobanken projekt  i 7 länder på 3 kontinenter. Projekten involverar 6250 människor.</a:t>
            </a:r>
            <a:endParaRPr lang="sv-SE" sz="3200" b="1" dirty="0"/>
          </a:p>
        </p:txBody>
      </p:sp>
    </p:spTree>
    <p:extLst>
      <p:ext uri="{BB962C8B-B14F-4D97-AF65-F5344CB8AC3E}">
        <p14:creationId xmlns:p14="http://schemas.microsoft.com/office/powerpoint/2010/main" val="220730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3175"/>
            <a:ext cx="9217026"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3330586938"/>
              </p:ext>
            </p:extLst>
          </p:nvPr>
        </p:nvGraphicFramePr>
        <p:xfrm>
          <a:off x="107504" y="43756"/>
          <a:ext cx="4104457" cy="30972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Picture 16"/>
          <p:cNvPicPr>
            <a:picLocks noChangeAspect="1"/>
          </p:cNvPicPr>
          <p:nvPr/>
        </p:nvPicPr>
        <p:blipFill>
          <a:blip r:embed="rId9"/>
          <a:stretch>
            <a:fillRect/>
          </a:stretch>
        </p:blipFill>
        <p:spPr>
          <a:xfrm>
            <a:off x="-84138" y="3267075"/>
            <a:ext cx="9264651" cy="3617913"/>
          </a:xfrm>
          <a:prstGeom prst="rect">
            <a:avLst/>
          </a:prstGeom>
          <a:ln>
            <a:noFill/>
          </a:ln>
          <a:effectLst>
            <a:outerShdw blurRad="292100" dist="139700" dir="2700000" algn="tl" rotWithShape="0">
              <a:srgbClr val="333333">
                <a:alpha val="65000"/>
              </a:srgbClr>
            </a:outerShdw>
          </a:effectLst>
        </p:spPr>
      </p:pic>
      <p:graphicFrame>
        <p:nvGraphicFramePr>
          <p:cNvPr id="6" name="Diagram 5"/>
          <p:cNvGraphicFramePr/>
          <p:nvPr>
            <p:extLst>
              <p:ext uri="{D42A27DB-BD31-4B8C-83A1-F6EECF244321}">
                <p14:modId xmlns:p14="http://schemas.microsoft.com/office/powerpoint/2010/main" val="1136493429"/>
              </p:ext>
            </p:extLst>
          </p:nvPr>
        </p:nvGraphicFramePr>
        <p:xfrm>
          <a:off x="4788024" y="43756"/>
          <a:ext cx="4104456" cy="309721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990474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82178581"/>
              </p:ext>
            </p:extLst>
          </p:nvPr>
        </p:nvGraphicFramePr>
        <p:xfrm>
          <a:off x="179512" y="620688"/>
          <a:ext cx="6553200" cy="3216716"/>
        </p:xfrm>
        <a:graphic>
          <a:graphicData uri="http://schemas.openxmlformats.org/drawingml/2006/table">
            <a:tbl>
              <a:tblPr firstRow="1" bandRow="1">
                <a:tableStyleId>{5C22544A-7EE6-4342-B048-85BDC9FD1C3A}</a:tableStyleId>
              </a:tblPr>
              <a:tblGrid>
                <a:gridCol w="1440264"/>
                <a:gridCol w="1800330"/>
                <a:gridCol w="1878383"/>
                <a:gridCol w="1434223"/>
              </a:tblGrid>
              <a:tr h="3944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kern="1200" dirty="0" err="1" smtClean="0">
                          <a:solidFill>
                            <a:schemeClr val="bg1"/>
                          </a:solidFill>
                          <a:effectLst/>
                          <a:latin typeface="+mn-lt"/>
                          <a:ea typeface="+mn-ea"/>
                          <a:cs typeface="+mn-cs"/>
                        </a:rPr>
                        <a:t>Afrika</a:t>
                      </a:r>
                      <a:endParaRPr lang="fi-FI" sz="1800" kern="1200" dirty="0" smtClean="0">
                        <a:solidFill>
                          <a:schemeClr val="bg1"/>
                        </a:solidFill>
                        <a:effectLst/>
                        <a:latin typeface="+mn-lt"/>
                        <a:ea typeface="+mn-ea"/>
                        <a:cs typeface="+mn-cs"/>
                      </a:endParaRPr>
                    </a:p>
                  </a:txBody>
                  <a:tcPr marL="91447" marR="91447" marT="45726" marB="45726"/>
                </a:tc>
                <a:tc>
                  <a:txBody>
                    <a:bodyPr/>
                    <a:lstStyle/>
                    <a:p>
                      <a:r>
                        <a:rPr lang="fi-FI" sz="1800" dirty="0" err="1" smtClean="0"/>
                        <a:t>Verksamhetsår</a:t>
                      </a:r>
                      <a:endParaRPr lang="fi-FI" sz="1800" dirty="0"/>
                    </a:p>
                  </a:txBody>
                  <a:tcPr marL="91447" marR="91447" marT="45726" marB="45726"/>
                </a:tc>
                <a:tc>
                  <a:txBody>
                    <a:bodyPr/>
                    <a:lstStyle/>
                    <a:p>
                      <a:r>
                        <a:rPr lang="fi-FI" sz="1800" dirty="0" err="1" smtClean="0"/>
                        <a:t>Förmånstagare</a:t>
                      </a:r>
                      <a:endParaRPr lang="fi-FI" sz="1800" dirty="0"/>
                    </a:p>
                  </a:txBody>
                  <a:tcPr marL="91447" marR="91447" marT="45726" marB="45726"/>
                </a:tc>
                <a:tc>
                  <a:txBody>
                    <a:bodyPr/>
                    <a:lstStyle/>
                    <a:p>
                      <a:endParaRPr lang="fi-FI" sz="1800" dirty="0"/>
                    </a:p>
                  </a:txBody>
                  <a:tcPr marL="91447" marR="91447" marT="45726" marB="45726"/>
                </a:tc>
              </a:tr>
              <a:tr h="432102">
                <a:tc>
                  <a:txBody>
                    <a:bodyPr/>
                    <a:lstStyle/>
                    <a:p>
                      <a:r>
                        <a:rPr lang="fi-FI" sz="1800" kern="1200" dirty="0" smtClean="0">
                          <a:solidFill>
                            <a:schemeClr val="dk1"/>
                          </a:solidFill>
                          <a:effectLst/>
                          <a:latin typeface="+mn-lt"/>
                          <a:ea typeface="+mn-ea"/>
                          <a:cs typeface="+mn-cs"/>
                        </a:rPr>
                        <a:t>ANGOLA</a:t>
                      </a:r>
                    </a:p>
                  </a:txBody>
                  <a:tcPr marL="91447" marR="91447" marT="45726" marB="45726"/>
                </a:tc>
                <a:tc>
                  <a:txBody>
                    <a:bodyPr/>
                    <a:lstStyle/>
                    <a:p>
                      <a:r>
                        <a:rPr lang="fi-FI" sz="1800" kern="1200" dirty="0" smtClean="0">
                          <a:solidFill>
                            <a:schemeClr val="dk1"/>
                          </a:solidFill>
                          <a:effectLst/>
                          <a:latin typeface="+mn-lt"/>
                          <a:ea typeface="+mn-ea"/>
                          <a:cs typeface="+mn-cs"/>
                        </a:rPr>
                        <a:t>2011 – 2014</a:t>
                      </a:r>
                      <a:endParaRPr lang="fi-FI" sz="1800" dirty="0"/>
                    </a:p>
                  </a:txBody>
                  <a:tcPr marL="91447" marR="91447" marT="45726" marB="45726"/>
                </a:tc>
                <a:tc>
                  <a:txBody>
                    <a:bodyPr/>
                    <a:lstStyle/>
                    <a:p>
                      <a:r>
                        <a:rPr lang="fi-FI" sz="1800" kern="1200" dirty="0" smtClean="0">
                          <a:solidFill>
                            <a:schemeClr val="dk1"/>
                          </a:solidFill>
                          <a:effectLst/>
                          <a:latin typeface="+mn-lt"/>
                          <a:ea typeface="+mn-ea"/>
                          <a:cs typeface="+mn-cs"/>
                        </a:rPr>
                        <a:t>2892</a:t>
                      </a:r>
                      <a:endParaRPr lang="fi-FI" sz="1800" dirty="0"/>
                    </a:p>
                  </a:txBody>
                  <a:tcPr marL="91447" marR="91447" marT="45726" marB="45726"/>
                </a:tc>
                <a:tc>
                  <a:txBody>
                    <a:bodyPr/>
                    <a:lstStyle/>
                    <a:p>
                      <a:endParaRPr lang="fi-FI" sz="1800" dirty="0"/>
                    </a:p>
                  </a:txBody>
                  <a:tcPr marL="91447" marR="91447" marT="45726" marB="45726"/>
                </a:tc>
              </a:tr>
              <a:tr h="368078">
                <a:tc>
                  <a:txBody>
                    <a:bodyPr/>
                    <a:lstStyle/>
                    <a:p>
                      <a:r>
                        <a:rPr lang="fi-FI" sz="1800" b="1" kern="1200" dirty="0" smtClean="0">
                          <a:solidFill>
                            <a:schemeClr val="dk1"/>
                          </a:solidFill>
                          <a:effectLst/>
                          <a:latin typeface="+mn-lt"/>
                          <a:ea typeface="+mn-ea"/>
                          <a:cs typeface="+mn-cs"/>
                        </a:rPr>
                        <a:t>UGANDA</a:t>
                      </a:r>
                      <a:endParaRPr lang="fi-FI" sz="1800" b="1" dirty="0"/>
                    </a:p>
                  </a:txBody>
                  <a:tcPr marL="91447" marR="91447" marT="45726" marB="45726"/>
                </a:tc>
                <a:tc>
                  <a:txBody>
                    <a:bodyPr/>
                    <a:lstStyle/>
                    <a:p>
                      <a:r>
                        <a:rPr lang="fi-FI" sz="1800" b="1" kern="1200" dirty="0" smtClean="0">
                          <a:solidFill>
                            <a:schemeClr val="dk1"/>
                          </a:solidFill>
                          <a:effectLst/>
                          <a:latin typeface="+mn-lt"/>
                          <a:ea typeface="+mn-ea"/>
                          <a:cs typeface="+mn-cs"/>
                        </a:rPr>
                        <a:t>2007 – </a:t>
                      </a:r>
                      <a:r>
                        <a:rPr lang="fi-FI" sz="1800" b="1" kern="1200" dirty="0" err="1" smtClean="0">
                          <a:solidFill>
                            <a:schemeClr val="dk1"/>
                          </a:solidFill>
                          <a:effectLst/>
                          <a:latin typeface="+mn-lt"/>
                          <a:ea typeface="+mn-ea"/>
                          <a:cs typeface="+mn-cs"/>
                        </a:rPr>
                        <a:t>fortsätter</a:t>
                      </a:r>
                      <a:endParaRPr lang="fi-FI" sz="1800" b="1" dirty="0"/>
                    </a:p>
                  </a:txBody>
                  <a:tcPr marL="91447" marR="91447" marT="45726" marB="45726"/>
                </a:tc>
                <a:tc>
                  <a:txBody>
                    <a:bodyPr/>
                    <a:lstStyle/>
                    <a:p>
                      <a:r>
                        <a:rPr lang="fi-FI" sz="1800" kern="1200" dirty="0" smtClean="0">
                          <a:solidFill>
                            <a:schemeClr val="dk1"/>
                          </a:solidFill>
                          <a:effectLst/>
                          <a:latin typeface="+mn-lt"/>
                          <a:ea typeface="+mn-ea"/>
                          <a:cs typeface="+mn-cs"/>
                        </a:rPr>
                        <a:t>3044</a:t>
                      </a:r>
                      <a:endParaRPr lang="fi-FI" sz="1800" dirty="0"/>
                    </a:p>
                  </a:txBody>
                  <a:tcPr marL="91447" marR="91447" marT="45726" marB="45726"/>
                </a:tc>
                <a:tc>
                  <a:txBody>
                    <a:bodyPr/>
                    <a:lstStyle/>
                    <a:p>
                      <a:endParaRPr lang="fi-FI" sz="1800" dirty="0"/>
                    </a:p>
                  </a:txBody>
                  <a:tcPr marL="91447" marR="91447" marT="45726" marB="45726"/>
                </a:tc>
              </a:tr>
              <a:tr h="365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b="1" kern="1200" dirty="0" smtClean="0">
                          <a:solidFill>
                            <a:schemeClr val="dk1"/>
                          </a:solidFill>
                          <a:effectLst/>
                          <a:latin typeface="+mn-lt"/>
                          <a:ea typeface="+mn-ea"/>
                          <a:cs typeface="+mn-cs"/>
                        </a:rPr>
                        <a:t>LIBERIA</a:t>
                      </a:r>
                    </a:p>
                  </a:txBody>
                  <a:tcPr marL="91447" marR="91447" marT="45726" marB="45726"/>
                </a:tc>
                <a:tc>
                  <a:txBody>
                    <a:bodyPr/>
                    <a:lstStyle/>
                    <a:p>
                      <a:r>
                        <a:rPr lang="fi-FI" sz="1800" b="1" kern="1200" dirty="0" smtClean="0">
                          <a:solidFill>
                            <a:schemeClr val="dk1"/>
                          </a:solidFill>
                          <a:effectLst/>
                          <a:latin typeface="+mn-lt"/>
                          <a:ea typeface="+mn-ea"/>
                          <a:cs typeface="+mn-cs"/>
                        </a:rPr>
                        <a:t>2008 – </a:t>
                      </a:r>
                      <a:r>
                        <a:rPr lang="fi-FI" sz="1800" b="1" kern="1200" dirty="0" err="1" smtClean="0">
                          <a:solidFill>
                            <a:schemeClr val="dk1"/>
                          </a:solidFill>
                          <a:effectLst/>
                          <a:latin typeface="+mn-lt"/>
                          <a:ea typeface="+mn-ea"/>
                          <a:cs typeface="+mn-cs"/>
                        </a:rPr>
                        <a:t>fortsätter</a:t>
                      </a:r>
                      <a:endParaRPr lang="fi-FI" sz="1800" b="1" dirty="0"/>
                    </a:p>
                  </a:txBody>
                  <a:tcPr marL="91447" marR="91447" marT="45726" marB="45726"/>
                </a:tc>
                <a:tc>
                  <a:txBody>
                    <a:bodyPr/>
                    <a:lstStyle/>
                    <a:p>
                      <a:r>
                        <a:rPr lang="fi-FI" sz="1800" kern="1200" dirty="0" smtClean="0">
                          <a:solidFill>
                            <a:schemeClr val="dk1"/>
                          </a:solidFill>
                          <a:effectLst/>
                          <a:latin typeface="+mn-lt"/>
                          <a:ea typeface="+mn-ea"/>
                          <a:cs typeface="+mn-cs"/>
                        </a:rPr>
                        <a:t>4373</a:t>
                      </a:r>
                      <a:endParaRPr lang="fi-FI" sz="1800" dirty="0"/>
                    </a:p>
                  </a:txBody>
                  <a:tcPr marL="91447" marR="91447" marT="45726" marB="45726"/>
                </a:tc>
                <a:tc>
                  <a:txBody>
                    <a:bodyPr/>
                    <a:lstStyle/>
                    <a:p>
                      <a:endParaRPr lang="fi-FI" sz="1800" dirty="0"/>
                    </a:p>
                  </a:txBody>
                  <a:tcPr marL="91447" marR="91447" marT="45726" marB="45726"/>
                </a:tc>
              </a:tr>
              <a:tr h="384064">
                <a:tc>
                  <a:txBody>
                    <a:bodyPr/>
                    <a:lstStyle/>
                    <a:p>
                      <a:r>
                        <a:rPr lang="fi-FI" sz="1800" b="1" kern="1200" dirty="0" smtClean="0">
                          <a:solidFill>
                            <a:schemeClr val="dk1"/>
                          </a:solidFill>
                          <a:effectLst/>
                          <a:latin typeface="+mn-lt"/>
                          <a:ea typeface="+mn-ea"/>
                          <a:cs typeface="+mn-cs"/>
                        </a:rPr>
                        <a:t>SIERRA</a:t>
                      </a:r>
                      <a:r>
                        <a:rPr lang="fi-FI" sz="1800" b="1" kern="1200" baseline="0" dirty="0" smtClean="0">
                          <a:solidFill>
                            <a:schemeClr val="dk1"/>
                          </a:solidFill>
                          <a:effectLst/>
                          <a:latin typeface="+mn-lt"/>
                          <a:ea typeface="+mn-ea"/>
                          <a:cs typeface="+mn-cs"/>
                        </a:rPr>
                        <a:t> LEONE</a:t>
                      </a:r>
                      <a:endParaRPr lang="fi-FI" sz="1800" b="1" dirty="0"/>
                    </a:p>
                  </a:txBody>
                  <a:tcPr marL="91447" marR="91447" marT="45726" marB="45726"/>
                </a:tc>
                <a:tc>
                  <a:txBody>
                    <a:bodyPr/>
                    <a:lstStyle/>
                    <a:p>
                      <a:r>
                        <a:rPr lang="fi-FI" sz="1800" b="1" kern="1200" dirty="0" smtClean="0">
                          <a:solidFill>
                            <a:schemeClr val="dk1"/>
                          </a:solidFill>
                          <a:effectLst/>
                          <a:latin typeface="+mn-lt"/>
                          <a:ea typeface="+mn-ea"/>
                          <a:cs typeface="+mn-cs"/>
                        </a:rPr>
                        <a:t>2010 – </a:t>
                      </a:r>
                      <a:r>
                        <a:rPr lang="fi-FI" sz="1800" b="1" kern="1200" dirty="0" err="1" smtClean="0">
                          <a:solidFill>
                            <a:schemeClr val="dk1"/>
                          </a:solidFill>
                          <a:effectLst/>
                          <a:latin typeface="+mn-lt"/>
                          <a:ea typeface="+mn-ea"/>
                          <a:cs typeface="+mn-cs"/>
                        </a:rPr>
                        <a:t>fortsätter</a:t>
                      </a:r>
                      <a:endParaRPr lang="fi-FI" sz="1800" b="1" dirty="0"/>
                    </a:p>
                  </a:txBody>
                  <a:tcPr marL="91447" marR="91447"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kern="1200" dirty="0" smtClean="0">
                          <a:solidFill>
                            <a:schemeClr val="dk1"/>
                          </a:solidFill>
                          <a:effectLst/>
                          <a:latin typeface="+mn-lt"/>
                          <a:ea typeface="+mn-ea"/>
                          <a:cs typeface="+mn-cs"/>
                        </a:rPr>
                        <a:t>865</a:t>
                      </a:r>
                    </a:p>
                  </a:txBody>
                  <a:tcPr marL="91447" marR="91447"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FI" sz="1800" dirty="0" smtClean="0"/>
                    </a:p>
                  </a:txBody>
                  <a:tcPr marL="91447" marR="91447" marT="45726" marB="45726"/>
                </a:tc>
              </a:tr>
              <a:tr h="376071">
                <a:tc>
                  <a:txBody>
                    <a:bodyPr/>
                    <a:lstStyle/>
                    <a:p>
                      <a:r>
                        <a:rPr lang="fi-FI" sz="1800" kern="1200" dirty="0" smtClean="0">
                          <a:solidFill>
                            <a:schemeClr val="dk1"/>
                          </a:solidFill>
                          <a:effectLst/>
                          <a:latin typeface="+mn-lt"/>
                          <a:ea typeface="+mn-ea"/>
                          <a:cs typeface="+mn-cs"/>
                        </a:rPr>
                        <a:t>ETIOPIEN</a:t>
                      </a:r>
                      <a:endParaRPr lang="fi-FI" sz="1800" dirty="0"/>
                    </a:p>
                  </a:txBody>
                  <a:tcPr marL="91447" marR="91447" marT="45726" marB="45726"/>
                </a:tc>
                <a:tc>
                  <a:txBody>
                    <a:bodyPr/>
                    <a:lstStyle/>
                    <a:p>
                      <a:r>
                        <a:rPr lang="fi-FI" sz="1800" kern="1200" dirty="0" smtClean="0">
                          <a:solidFill>
                            <a:schemeClr val="dk1"/>
                          </a:solidFill>
                          <a:effectLst/>
                          <a:latin typeface="+mn-lt"/>
                          <a:ea typeface="+mn-ea"/>
                          <a:cs typeface="+mn-cs"/>
                        </a:rPr>
                        <a:t>2007 – 2008</a:t>
                      </a:r>
                      <a:endParaRPr lang="fi-FI" sz="1800" dirty="0"/>
                    </a:p>
                  </a:txBody>
                  <a:tcPr marL="91447" marR="91447" marT="45726" marB="45726"/>
                </a:tc>
                <a:tc>
                  <a:txBody>
                    <a:bodyPr/>
                    <a:lstStyle/>
                    <a:p>
                      <a:r>
                        <a:rPr lang="fi-FI" sz="1800" kern="1200" dirty="0" smtClean="0">
                          <a:solidFill>
                            <a:schemeClr val="dk1"/>
                          </a:solidFill>
                          <a:effectLst/>
                          <a:latin typeface="+mn-lt"/>
                          <a:ea typeface="+mn-ea"/>
                          <a:cs typeface="+mn-cs"/>
                        </a:rPr>
                        <a:t>45</a:t>
                      </a:r>
                      <a:endParaRPr lang="fi-FI" sz="1800" dirty="0"/>
                    </a:p>
                  </a:txBody>
                  <a:tcPr marL="91447" marR="91447" marT="45726" marB="45726"/>
                </a:tc>
                <a:tc>
                  <a:txBody>
                    <a:bodyPr/>
                    <a:lstStyle/>
                    <a:p>
                      <a:endParaRPr lang="fi-FI" sz="1800" dirty="0"/>
                    </a:p>
                  </a:txBody>
                  <a:tcPr marL="91447" marR="91447" marT="45726" marB="45726"/>
                </a:tc>
              </a:tr>
              <a:tr h="640159">
                <a:tc>
                  <a:txBody>
                    <a:bodyPr/>
                    <a:lstStyle/>
                    <a:p>
                      <a:r>
                        <a:rPr lang="fi-FI" sz="1800" kern="1200" dirty="0" smtClean="0">
                          <a:solidFill>
                            <a:schemeClr val="dk1"/>
                          </a:solidFill>
                          <a:effectLst/>
                          <a:latin typeface="+mn-lt"/>
                          <a:ea typeface="+mn-ea"/>
                          <a:cs typeface="+mn-cs"/>
                        </a:rPr>
                        <a:t>DEMOKR.RE-PUBL.KONGO</a:t>
                      </a:r>
                      <a:endParaRPr lang="fi-FI" sz="1800" dirty="0"/>
                    </a:p>
                  </a:txBody>
                  <a:tcPr marL="91447" marR="91447" marT="45726" marB="45726"/>
                </a:tc>
                <a:tc>
                  <a:txBody>
                    <a:bodyPr/>
                    <a:lstStyle/>
                    <a:p>
                      <a:r>
                        <a:rPr lang="fi-FI" sz="1800" kern="1200" dirty="0" smtClean="0">
                          <a:solidFill>
                            <a:schemeClr val="dk1"/>
                          </a:solidFill>
                          <a:effectLst/>
                          <a:latin typeface="+mn-lt"/>
                          <a:ea typeface="+mn-ea"/>
                          <a:cs typeface="+mn-cs"/>
                        </a:rPr>
                        <a:t>2010 – 2015</a:t>
                      </a:r>
                      <a:endParaRPr lang="fi-FI" sz="1800" dirty="0"/>
                    </a:p>
                  </a:txBody>
                  <a:tcPr marL="91447" marR="91447" marT="45726" marB="45726"/>
                </a:tc>
                <a:tc>
                  <a:txBody>
                    <a:bodyPr/>
                    <a:lstStyle/>
                    <a:p>
                      <a:r>
                        <a:rPr lang="fi-FI" sz="1800" kern="1200" dirty="0" smtClean="0">
                          <a:solidFill>
                            <a:schemeClr val="dk1"/>
                          </a:solidFill>
                          <a:effectLst/>
                          <a:latin typeface="+mn-lt"/>
                          <a:ea typeface="+mn-ea"/>
                          <a:cs typeface="+mn-cs"/>
                        </a:rPr>
                        <a:t>783</a:t>
                      </a:r>
                      <a:endParaRPr lang="fi-FI" sz="1800" dirty="0"/>
                    </a:p>
                  </a:txBody>
                  <a:tcPr marL="91447" marR="91447" marT="45726" marB="45726"/>
                </a:tc>
                <a:tc>
                  <a:txBody>
                    <a:bodyPr/>
                    <a:lstStyle/>
                    <a:p>
                      <a:endParaRPr lang="fi-FI" sz="1800" dirty="0"/>
                    </a:p>
                  </a:txBody>
                  <a:tcPr marL="91447" marR="91447" marT="45726" marB="45726"/>
                </a:tc>
              </a:tr>
            </a:tbl>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2390851655"/>
              </p:ext>
            </p:extLst>
          </p:nvPr>
        </p:nvGraphicFramePr>
        <p:xfrm>
          <a:off x="250825" y="4173538"/>
          <a:ext cx="6553200" cy="1558932"/>
        </p:xfrm>
        <a:graphic>
          <a:graphicData uri="http://schemas.openxmlformats.org/drawingml/2006/table">
            <a:tbl>
              <a:tblPr firstRow="1" bandRow="1">
                <a:tableStyleId>{21E4AEA4-8DFA-4A89-87EB-49C32662AFE0}</a:tableStyleId>
              </a:tblPr>
              <a:tblGrid>
                <a:gridCol w="1440264"/>
                <a:gridCol w="1800330"/>
                <a:gridCol w="1878383"/>
                <a:gridCol w="1434223"/>
              </a:tblGrid>
              <a:tr h="393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kern="1200" dirty="0" err="1" smtClean="0">
                          <a:effectLst/>
                        </a:rPr>
                        <a:t>Asien</a:t>
                      </a:r>
                      <a:endParaRPr lang="fi-FI" sz="1800" kern="1200" dirty="0" smtClean="0">
                        <a:solidFill>
                          <a:schemeClr val="bg1"/>
                        </a:solidFill>
                        <a:effectLst/>
                        <a:latin typeface="+mn-lt"/>
                        <a:ea typeface="+mn-ea"/>
                        <a:cs typeface="+mn-cs"/>
                      </a:endParaRPr>
                    </a:p>
                  </a:txBody>
                  <a:tcPr marL="91447" marR="91447" marT="45675" marB="45675"/>
                </a:tc>
                <a:tc>
                  <a:txBody>
                    <a:bodyPr/>
                    <a:lstStyle/>
                    <a:p>
                      <a:r>
                        <a:rPr lang="fi-FI" sz="1800" dirty="0" err="1" smtClean="0"/>
                        <a:t>Verksamhetsår</a:t>
                      </a:r>
                      <a:endParaRPr lang="fi-FI" sz="1800" dirty="0"/>
                    </a:p>
                  </a:txBody>
                  <a:tcPr marL="91447" marR="91447" marT="45675" marB="45675"/>
                </a:tc>
                <a:tc>
                  <a:txBody>
                    <a:bodyPr/>
                    <a:lstStyle/>
                    <a:p>
                      <a:r>
                        <a:rPr lang="fi-FI" sz="1800" dirty="0" err="1" smtClean="0"/>
                        <a:t>Förmånstagare</a:t>
                      </a:r>
                      <a:endParaRPr lang="fi-FI" sz="1800" dirty="0"/>
                    </a:p>
                  </a:txBody>
                  <a:tcPr marL="91447" marR="91447" marT="45675" marB="45675"/>
                </a:tc>
                <a:tc>
                  <a:txBody>
                    <a:bodyPr/>
                    <a:lstStyle/>
                    <a:p>
                      <a:endParaRPr lang="fi-FI" sz="1800" dirty="0"/>
                    </a:p>
                  </a:txBody>
                  <a:tcPr marL="91447" marR="91447" marT="45675" marB="45675"/>
                </a:tc>
              </a:tr>
              <a:tr h="431622">
                <a:tc>
                  <a:txBody>
                    <a:bodyPr/>
                    <a:lstStyle/>
                    <a:p>
                      <a:r>
                        <a:rPr lang="fi-FI" sz="1800" b="1" kern="1200" dirty="0" smtClean="0">
                          <a:solidFill>
                            <a:schemeClr val="dk1"/>
                          </a:solidFill>
                          <a:effectLst/>
                          <a:latin typeface="+mn-lt"/>
                          <a:ea typeface="+mn-ea"/>
                          <a:cs typeface="+mn-cs"/>
                        </a:rPr>
                        <a:t>KAMBODJA</a:t>
                      </a:r>
                    </a:p>
                  </a:txBody>
                  <a:tcPr marL="91447" marR="91447" marT="45675" marB="45675"/>
                </a:tc>
                <a:tc>
                  <a:txBody>
                    <a:bodyPr/>
                    <a:lstStyle/>
                    <a:p>
                      <a:r>
                        <a:rPr lang="fi-FI" sz="1800" b="1" kern="1200" dirty="0" smtClean="0">
                          <a:solidFill>
                            <a:schemeClr val="dk1"/>
                          </a:solidFill>
                          <a:effectLst/>
                          <a:latin typeface="+mn-lt"/>
                          <a:ea typeface="+mn-ea"/>
                          <a:cs typeface="+mn-cs"/>
                        </a:rPr>
                        <a:t>2007 – </a:t>
                      </a:r>
                      <a:r>
                        <a:rPr lang="fi-FI" sz="1800" b="1" kern="1200" dirty="0" err="1" smtClean="0">
                          <a:solidFill>
                            <a:schemeClr val="dk1"/>
                          </a:solidFill>
                          <a:effectLst/>
                          <a:latin typeface="+mn-lt"/>
                          <a:ea typeface="+mn-ea"/>
                          <a:cs typeface="+mn-cs"/>
                        </a:rPr>
                        <a:t>fortsätter</a:t>
                      </a:r>
                      <a:endParaRPr lang="fi-FI" sz="1800" b="1" dirty="0"/>
                    </a:p>
                  </a:txBody>
                  <a:tcPr marL="91447" marR="91447" marT="45675" marB="45675"/>
                </a:tc>
                <a:tc>
                  <a:txBody>
                    <a:bodyPr/>
                    <a:lstStyle/>
                    <a:p>
                      <a:r>
                        <a:rPr lang="fi-FI" sz="1800" kern="1200" dirty="0" smtClean="0">
                          <a:solidFill>
                            <a:schemeClr val="dk1"/>
                          </a:solidFill>
                          <a:effectLst/>
                          <a:latin typeface="+mn-lt"/>
                          <a:ea typeface="+mn-ea"/>
                          <a:cs typeface="+mn-cs"/>
                        </a:rPr>
                        <a:t>8102</a:t>
                      </a:r>
                      <a:endParaRPr lang="fi-FI" sz="1800" dirty="0"/>
                    </a:p>
                  </a:txBody>
                  <a:tcPr marL="91447" marR="91447" marT="45675" marB="45675"/>
                </a:tc>
                <a:tc>
                  <a:txBody>
                    <a:bodyPr/>
                    <a:lstStyle/>
                    <a:p>
                      <a:endParaRPr lang="fi-FI" sz="1800" dirty="0"/>
                    </a:p>
                  </a:txBody>
                  <a:tcPr marL="91447" marR="91447" marT="45675" marB="45675"/>
                </a:tc>
              </a:tr>
              <a:tr h="367669">
                <a:tc>
                  <a:txBody>
                    <a:bodyPr/>
                    <a:lstStyle/>
                    <a:p>
                      <a:r>
                        <a:rPr lang="fi-FI" sz="1800" b="1" kern="1200" dirty="0" smtClean="0">
                          <a:solidFill>
                            <a:schemeClr val="dk1"/>
                          </a:solidFill>
                          <a:effectLst/>
                          <a:latin typeface="+mn-lt"/>
                          <a:ea typeface="+mn-ea"/>
                          <a:cs typeface="+mn-cs"/>
                        </a:rPr>
                        <a:t>NEPAL</a:t>
                      </a:r>
                      <a:endParaRPr lang="fi-FI" sz="1800" b="1" dirty="0"/>
                    </a:p>
                  </a:txBody>
                  <a:tcPr marL="91447" marR="91447" marT="45675" marB="45675"/>
                </a:tc>
                <a:tc>
                  <a:txBody>
                    <a:bodyPr/>
                    <a:lstStyle/>
                    <a:p>
                      <a:r>
                        <a:rPr lang="fi-FI" sz="1800" b="1" kern="1200" dirty="0" smtClean="0">
                          <a:solidFill>
                            <a:schemeClr val="dk1"/>
                          </a:solidFill>
                          <a:effectLst/>
                          <a:latin typeface="+mn-lt"/>
                          <a:ea typeface="+mn-ea"/>
                          <a:cs typeface="+mn-cs"/>
                        </a:rPr>
                        <a:t>2008 – </a:t>
                      </a:r>
                      <a:r>
                        <a:rPr lang="fi-FI" sz="1800" b="1" kern="1200" dirty="0" err="1" smtClean="0">
                          <a:solidFill>
                            <a:schemeClr val="dk1"/>
                          </a:solidFill>
                          <a:effectLst/>
                          <a:latin typeface="+mn-lt"/>
                          <a:ea typeface="+mn-ea"/>
                          <a:cs typeface="+mn-cs"/>
                        </a:rPr>
                        <a:t>fortsätter</a:t>
                      </a:r>
                      <a:endParaRPr lang="fi-FI" sz="1800" b="1" dirty="0"/>
                    </a:p>
                  </a:txBody>
                  <a:tcPr marL="91447" marR="91447" marT="45675" marB="45675"/>
                </a:tc>
                <a:tc>
                  <a:txBody>
                    <a:bodyPr/>
                    <a:lstStyle/>
                    <a:p>
                      <a:r>
                        <a:rPr lang="fi-FI" sz="1800" kern="1200" dirty="0" smtClean="0">
                          <a:solidFill>
                            <a:schemeClr val="dk1"/>
                          </a:solidFill>
                          <a:effectLst/>
                          <a:latin typeface="+mn-lt"/>
                          <a:ea typeface="+mn-ea"/>
                          <a:cs typeface="+mn-cs"/>
                        </a:rPr>
                        <a:t>4722</a:t>
                      </a:r>
                      <a:endParaRPr lang="fi-FI" sz="1800" dirty="0"/>
                    </a:p>
                  </a:txBody>
                  <a:tcPr marL="91447" marR="91447" marT="45675" marB="45675"/>
                </a:tc>
                <a:tc>
                  <a:txBody>
                    <a:bodyPr/>
                    <a:lstStyle/>
                    <a:p>
                      <a:endParaRPr lang="fi-FI" sz="1800" dirty="0"/>
                    </a:p>
                  </a:txBody>
                  <a:tcPr marL="91447" marR="91447" marT="45675" marB="45675"/>
                </a:tc>
              </a:tr>
              <a:tr h="365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b="1" kern="1200" dirty="0" smtClean="0">
                          <a:solidFill>
                            <a:schemeClr val="dk1"/>
                          </a:solidFill>
                          <a:effectLst/>
                          <a:latin typeface="+mn-lt"/>
                          <a:ea typeface="+mn-ea"/>
                          <a:cs typeface="+mn-cs"/>
                        </a:rPr>
                        <a:t>MYANMAR</a:t>
                      </a:r>
                    </a:p>
                  </a:txBody>
                  <a:tcPr marL="91447" marR="91447" marT="45675" marB="45675"/>
                </a:tc>
                <a:tc>
                  <a:txBody>
                    <a:bodyPr/>
                    <a:lstStyle/>
                    <a:p>
                      <a:r>
                        <a:rPr lang="fi-FI" sz="1800" b="1" kern="1200" dirty="0" smtClean="0">
                          <a:solidFill>
                            <a:schemeClr val="dk1"/>
                          </a:solidFill>
                          <a:effectLst/>
                          <a:latin typeface="+mn-lt"/>
                          <a:ea typeface="+mn-ea"/>
                          <a:cs typeface="+mn-cs"/>
                        </a:rPr>
                        <a:t>2014 – </a:t>
                      </a:r>
                      <a:r>
                        <a:rPr lang="fi-FI" sz="1800" b="1" kern="1200" dirty="0" err="1" smtClean="0">
                          <a:solidFill>
                            <a:schemeClr val="dk1"/>
                          </a:solidFill>
                          <a:effectLst/>
                          <a:latin typeface="+mn-lt"/>
                          <a:ea typeface="+mn-ea"/>
                          <a:cs typeface="+mn-cs"/>
                        </a:rPr>
                        <a:t>fortsätter</a:t>
                      </a:r>
                      <a:endParaRPr lang="fi-FI" sz="1800" b="1" dirty="0"/>
                    </a:p>
                  </a:txBody>
                  <a:tcPr marL="91447" marR="91447" marT="45675" marB="45675"/>
                </a:tc>
                <a:tc>
                  <a:txBody>
                    <a:bodyPr/>
                    <a:lstStyle/>
                    <a:p>
                      <a:r>
                        <a:rPr lang="fi-FI" sz="1800" kern="1200" dirty="0" smtClean="0">
                          <a:solidFill>
                            <a:schemeClr val="dk1"/>
                          </a:solidFill>
                          <a:effectLst/>
                          <a:latin typeface="+mn-lt"/>
                          <a:ea typeface="+mn-ea"/>
                          <a:cs typeface="+mn-cs"/>
                        </a:rPr>
                        <a:t>181</a:t>
                      </a:r>
                      <a:endParaRPr lang="fi-FI" sz="1800" dirty="0"/>
                    </a:p>
                  </a:txBody>
                  <a:tcPr marL="91447" marR="91447" marT="45675" marB="45675"/>
                </a:tc>
                <a:tc>
                  <a:txBody>
                    <a:bodyPr/>
                    <a:lstStyle/>
                    <a:p>
                      <a:endParaRPr lang="fi-FI" sz="1800" dirty="0"/>
                    </a:p>
                  </a:txBody>
                  <a:tcPr marL="91447" marR="91447" marT="45675" marB="45675"/>
                </a:tc>
              </a:tr>
            </a:tbl>
          </a:graphicData>
        </a:graphic>
      </p:graphicFrame>
      <p:pic>
        <p:nvPicPr>
          <p:cNvPr id="1026" name="Picture 2"/>
          <p:cNvPicPr>
            <a:picLocks noChangeAspect="1" noChangeArrowheads="1"/>
          </p:cNvPicPr>
          <p:nvPr/>
        </p:nvPicPr>
        <p:blipFill>
          <a:blip r:embed="rId3"/>
          <a:srcRect/>
          <a:stretch>
            <a:fillRect/>
          </a:stretch>
        </p:blipFill>
        <p:spPr bwMode="auto">
          <a:xfrm>
            <a:off x="6948488" y="1125538"/>
            <a:ext cx="2000250" cy="4679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65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98174412"/>
              </p:ext>
            </p:extLst>
          </p:nvPr>
        </p:nvGraphicFramePr>
        <p:xfrm>
          <a:off x="250825" y="692150"/>
          <a:ext cx="6409407" cy="2014537"/>
        </p:xfrm>
        <a:graphic>
          <a:graphicData uri="http://schemas.openxmlformats.org/drawingml/2006/table">
            <a:tbl>
              <a:tblPr firstRow="1" bandRow="1">
                <a:tableStyleId>{00A15C55-8517-42AA-B614-E9B94910E393}</a:tableStyleId>
              </a:tblPr>
              <a:tblGrid>
                <a:gridCol w="1440264"/>
                <a:gridCol w="1800330"/>
                <a:gridCol w="1878383"/>
                <a:gridCol w="1290430"/>
              </a:tblGrid>
              <a:tr h="640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kern="1200" dirty="0" smtClean="0">
                          <a:solidFill>
                            <a:schemeClr val="lt1"/>
                          </a:solidFill>
                          <a:effectLst/>
                          <a:latin typeface="+mn-lt"/>
                          <a:ea typeface="+mn-ea"/>
                          <a:cs typeface="+mn-cs"/>
                        </a:rPr>
                        <a:t>Central-</a:t>
                      </a:r>
                      <a:r>
                        <a:rPr lang="fi-FI" sz="1800" kern="1200" baseline="0" dirty="0" smtClean="0">
                          <a:solidFill>
                            <a:schemeClr val="lt1"/>
                          </a:solidFill>
                          <a:effectLst/>
                          <a:latin typeface="+mn-lt"/>
                          <a:ea typeface="+mn-ea"/>
                          <a:cs typeface="+mn-cs"/>
                        </a:rPr>
                        <a:t> </a:t>
                      </a:r>
                      <a:r>
                        <a:rPr lang="fi-FI" sz="1800" kern="1200" baseline="0" dirty="0" err="1" smtClean="0">
                          <a:solidFill>
                            <a:schemeClr val="lt1"/>
                          </a:solidFill>
                          <a:effectLst/>
                          <a:latin typeface="+mn-lt"/>
                          <a:ea typeface="+mn-ea"/>
                          <a:cs typeface="+mn-cs"/>
                        </a:rPr>
                        <a:t>och</a:t>
                      </a:r>
                      <a:r>
                        <a:rPr lang="fi-FI" sz="1800" kern="1200" baseline="0" dirty="0" smtClean="0">
                          <a:solidFill>
                            <a:schemeClr val="lt1"/>
                          </a:solidFill>
                          <a:effectLst/>
                          <a:latin typeface="+mn-lt"/>
                          <a:ea typeface="+mn-ea"/>
                          <a:cs typeface="+mn-cs"/>
                        </a:rPr>
                        <a:t> </a:t>
                      </a:r>
                      <a:r>
                        <a:rPr lang="fi-FI" sz="1800" kern="1200" baseline="0" dirty="0" err="1" smtClean="0">
                          <a:solidFill>
                            <a:schemeClr val="lt1"/>
                          </a:solidFill>
                          <a:effectLst/>
                          <a:latin typeface="+mn-lt"/>
                          <a:ea typeface="+mn-ea"/>
                          <a:cs typeface="+mn-cs"/>
                        </a:rPr>
                        <a:t>Sydamerika</a:t>
                      </a:r>
                      <a:endParaRPr lang="fi-FI" sz="1800" kern="1200" dirty="0" smtClean="0">
                        <a:solidFill>
                          <a:schemeClr val="bg1"/>
                        </a:solidFill>
                        <a:effectLst/>
                        <a:latin typeface="+mn-lt"/>
                        <a:ea typeface="+mn-ea"/>
                        <a:cs typeface="+mn-cs"/>
                      </a:endParaRPr>
                    </a:p>
                  </a:txBody>
                  <a:tcPr marL="91447" marR="91447" marT="45733" marB="45733"/>
                </a:tc>
                <a:tc>
                  <a:txBody>
                    <a:bodyPr/>
                    <a:lstStyle/>
                    <a:p>
                      <a:r>
                        <a:rPr lang="fi-FI" sz="1800" dirty="0" err="1" smtClean="0"/>
                        <a:t>Verksamhetsår</a:t>
                      </a:r>
                      <a:endParaRPr lang="fi-FI" sz="1800" dirty="0"/>
                    </a:p>
                  </a:txBody>
                  <a:tcPr marL="91447" marR="91447" marT="45733" marB="45733"/>
                </a:tc>
                <a:tc>
                  <a:txBody>
                    <a:bodyPr/>
                    <a:lstStyle/>
                    <a:p>
                      <a:r>
                        <a:rPr lang="fi-FI" sz="1800" dirty="0" err="1" smtClean="0"/>
                        <a:t>Förmånstagare</a:t>
                      </a:r>
                      <a:endParaRPr lang="fi-FI" sz="1800" dirty="0"/>
                    </a:p>
                  </a:txBody>
                  <a:tcPr marL="91447" marR="91447" marT="45733" marB="45733"/>
                </a:tc>
                <a:tc>
                  <a:txBody>
                    <a:bodyPr/>
                    <a:lstStyle/>
                    <a:p>
                      <a:endParaRPr lang="fi-FI" sz="1800" dirty="0"/>
                    </a:p>
                  </a:txBody>
                  <a:tcPr marL="91447" marR="91447" marT="45733" marB="45733"/>
                </a:tc>
              </a:tr>
              <a:tr h="640266">
                <a:tc>
                  <a:txBody>
                    <a:bodyPr/>
                    <a:lstStyle/>
                    <a:p>
                      <a:r>
                        <a:rPr lang="fi-FI" sz="1800" u="none" kern="1200" dirty="0" smtClean="0">
                          <a:solidFill>
                            <a:schemeClr val="dk1"/>
                          </a:solidFill>
                          <a:effectLst/>
                          <a:latin typeface="+mn-lt"/>
                          <a:ea typeface="+mn-ea"/>
                          <a:cs typeface="+mn-cs"/>
                        </a:rPr>
                        <a:t>PERU</a:t>
                      </a:r>
                    </a:p>
                  </a:txBody>
                  <a:tcPr marL="91447" marR="91447" marT="45733" marB="45733"/>
                </a:tc>
                <a:tc>
                  <a:txBody>
                    <a:bodyPr/>
                    <a:lstStyle/>
                    <a:p>
                      <a:r>
                        <a:rPr lang="fi-FI" sz="1800" kern="1200" dirty="0" smtClean="0">
                          <a:effectLst/>
                        </a:rPr>
                        <a:t>2008 – 2012</a:t>
                      </a:r>
                      <a:endParaRPr lang="fi-FI" sz="1800" dirty="0"/>
                    </a:p>
                  </a:txBody>
                  <a:tcPr marL="91447" marR="91447" marT="45733" marB="45733"/>
                </a:tc>
                <a:tc>
                  <a:txBody>
                    <a:bodyPr/>
                    <a:lstStyle/>
                    <a:p>
                      <a:r>
                        <a:rPr lang="fi-FI" sz="1800" kern="1200" dirty="0" smtClean="0">
                          <a:effectLst/>
                        </a:rPr>
                        <a:t>835 </a:t>
                      </a:r>
                      <a:endParaRPr lang="fi-FI" sz="1800" dirty="0"/>
                    </a:p>
                  </a:txBody>
                  <a:tcPr marL="91447" marR="91447" marT="45733" marB="45733"/>
                </a:tc>
                <a:tc>
                  <a:txBody>
                    <a:bodyPr/>
                    <a:lstStyle/>
                    <a:p>
                      <a:endParaRPr lang="fi-FI" sz="1800" dirty="0"/>
                    </a:p>
                  </a:txBody>
                  <a:tcPr marL="91447" marR="91447" marT="45733" marB="45733"/>
                </a:tc>
              </a:tr>
              <a:tr h="368139">
                <a:tc>
                  <a:txBody>
                    <a:bodyPr/>
                    <a:lstStyle/>
                    <a:p>
                      <a:r>
                        <a:rPr lang="fi-FI" sz="1800" b="0" kern="1200" dirty="0" smtClean="0">
                          <a:effectLst/>
                        </a:rPr>
                        <a:t>GUATEMALA</a:t>
                      </a:r>
                      <a:endParaRPr lang="fi-FI" sz="1800" b="0" dirty="0"/>
                    </a:p>
                  </a:txBody>
                  <a:tcPr marL="91447" marR="91447" marT="45733" marB="45733"/>
                </a:tc>
                <a:tc>
                  <a:txBody>
                    <a:bodyPr/>
                    <a:lstStyle/>
                    <a:p>
                      <a:r>
                        <a:rPr lang="fi-FI" sz="1800" b="1" kern="1200" dirty="0" smtClean="0">
                          <a:effectLst/>
                        </a:rPr>
                        <a:t>2011 – 2016</a:t>
                      </a:r>
                      <a:endParaRPr lang="fi-FI" sz="1800" b="1" dirty="0"/>
                    </a:p>
                  </a:txBody>
                  <a:tcPr marL="91447" marR="91447" marT="45733" marB="45733"/>
                </a:tc>
                <a:tc>
                  <a:txBody>
                    <a:bodyPr/>
                    <a:lstStyle/>
                    <a:p>
                      <a:r>
                        <a:rPr lang="fi-FI" sz="1800" kern="1200" dirty="0" smtClean="0">
                          <a:effectLst/>
                        </a:rPr>
                        <a:t>554</a:t>
                      </a:r>
                      <a:endParaRPr lang="fi-FI" sz="1800" dirty="0"/>
                    </a:p>
                  </a:txBody>
                  <a:tcPr marL="91447" marR="91447" marT="45733" marB="45733"/>
                </a:tc>
                <a:tc>
                  <a:txBody>
                    <a:bodyPr/>
                    <a:lstStyle/>
                    <a:p>
                      <a:endParaRPr lang="fi-FI" sz="1800" dirty="0" smtClean="0"/>
                    </a:p>
                  </a:txBody>
                  <a:tcPr marL="91447" marR="91447" marT="45733" marB="45733"/>
                </a:tc>
              </a:tr>
              <a:tr h="3658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kern="1200" dirty="0" smtClean="0">
                          <a:solidFill>
                            <a:schemeClr val="dk1"/>
                          </a:solidFill>
                          <a:effectLst/>
                          <a:latin typeface="+mn-lt"/>
                          <a:ea typeface="+mn-ea"/>
                          <a:cs typeface="+mn-cs"/>
                        </a:rPr>
                        <a:t>HAITI</a:t>
                      </a:r>
                    </a:p>
                  </a:txBody>
                  <a:tcPr marL="91447" marR="91447" marT="45733" marB="45733"/>
                </a:tc>
                <a:tc>
                  <a:txBody>
                    <a:bodyPr/>
                    <a:lstStyle/>
                    <a:p>
                      <a:r>
                        <a:rPr lang="fi-FI" sz="1800" kern="1200" dirty="0" smtClean="0">
                          <a:effectLst/>
                        </a:rPr>
                        <a:t>2012 – 2014</a:t>
                      </a:r>
                      <a:endParaRPr lang="fi-FI" sz="1800" dirty="0"/>
                    </a:p>
                  </a:txBody>
                  <a:tcPr marL="91447" marR="91447" marT="45733" marB="45733"/>
                </a:tc>
                <a:tc>
                  <a:txBody>
                    <a:bodyPr/>
                    <a:lstStyle/>
                    <a:p>
                      <a:r>
                        <a:rPr lang="fi-FI" sz="1800" kern="1200" dirty="0" smtClean="0">
                          <a:effectLst/>
                        </a:rPr>
                        <a:t>496</a:t>
                      </a:r>
                      <a:endParaRPr lang="fi-FI" sz="1800" dirty="0"/>
                    </a:p>
                  </a:txBody>
                  <a:tcPr marL="91447" marR="91447" marT="45733" marB="45733"/>
                </a:tc>
                <a:tc>
                  <a:txBody>
                    <a:bodyPr/>
                    <a:lstStyle/>
                    <a:p>
                      <a:endParaRPr lang="fi-FI" sz="1800" dirty="0"/>
                    </a:p>
                  </a:txBody>
                  <a:tcPr marL="91447" marR="91447" marT="45733" marB="45733"/>
                </a:tc>
              </a:tr>
            </a:tbl>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2399806479"/>
              </p:ext>
            </p:extLst>
          </p:nvPr>
        </p:nvGraphicFramePr>
        <p:xfrm>
          <a:off x="241300" y="4868863"/>
          <a:ext cx="6562725" cy="827087"/>
        </p:xfrm>
        <a:graphic>
          <a:graphicData uri="http://schemas.openxmlformats.org/drawingml/2006/table">
            <a:tbl>
              <a:tblPr firstRow="1" bandRow="1">
                <a:tableStyleId>{F5AB1C69-6EDB-4FF4-983F-18BD219EF322}</a:tableStyleId>
              </a:tblPr>
              <a:tblGrid>
                <a:gridCol w="1450427"/>
                <a:gridCol w="1800105"/>
                <a:gridCol w="1872109"/>
                <a:gridCol w="1440084"/>
              </a:tblGrid>
              <a:tr h="394684">
                <a:tc>
                  <a:txBody>
                    <a:bodyPr/>
                    <a:lstStyle/>
                    <a:p>
                      <a:r>
                        <a:rPr lang="fi-FI" sz="1800" kern="1200" dirty="0" smtClean="0">
                          <a:effectLst/>
                        </a:rPr>
                        <a:t>Europa</a:t>
                      </a:r>
                      <a:endParaRPr lang="fi-FI" sz="1800" b="1" kern="1200" dirty="0">
                        <a:solidFill>
                          <a:schemeClr val="lt1"/>
                        </a:solidFill>
                        <a:effectLst/>
                        <a:latin typeface="+mn-lt"/>
                        <a:ea typeface="+mn-ea"/>
                        <a:cs typeface="+mn-cs"/>
                      </a:endParaRPr>
                    </a:p>
                  </a:txBody>
                  <a:tcPr marL="91435" marR="91435" marT="45758" marB="45758"/>
                </a:tc>
                <a:tc>
                  <a:txBody>
                    <a:bodyPr/>
                    <a:lstStyle/>
                    <a:p>
                      <a:r>
                        <a:rPr lang="fi-FI" sz="1800" dirty="0" err="1" smtClean="0"/>
                        <a:t>Verksamhetsår</a:t>
                      </a:r>
                      <a:endParaRPr lang="fi-FI" sz="1800" dirty="0"/>
                    </a:p>
                  </a:txBody>
                  <a:tcPr marL="91435" marR="91435" marT="45758" marB="45758"/>
                </a:tc>
                <a:tc>
                  <a:txBody>
                    <a:bodyPr/>
                    <a:lstStyle/>
                    <a:p>
                      <a:r>
                        <a:rPr lang="fi-FI" sz="1800" dirty="0" err="1" smtClean="0"/>
                        <a:t>Förmånstagare</a:t>
                      </a:r>
                      <a:endParaRPr lang="fi-FI" sz="1800" dirty="0"/>
                    </a:p>
                  </a:txBody>
                  <a:tcPr marL="91435" marR="91435" marT="45758" marB="45758"/>
                </a:tc>
                <a:tc>
                  <a:txBody>
                    <a:bodyPr/>
                    <a:lstStyle/>
                    <a:p>
                      <a:endParaRPr lang="fi-FI" sz="1800" dirty="0"/>
                    </a:p>
                  </a:txBody>
                  <a:tcPr marL="91435" marR="91435" marT="45758" marB="45758"/>
                </a:tc>
              </a:tr>
              <a:tr h="432403">
                <a:tc>
                  <a:txBody>
                    <a:bodyPr/>
                    <a:lstStyle/>
                    <a:p>
                      <a:r>
                        <a:rPr lang="fi-FI" sz="1800" kern="1200" dirty="0" smtClean="0">
                          <a:effectLst/>
                        </a:rPr>
                        <a:t>KOSOVO</a:t>
                      </a:r>
                      <a:endParaRPr lang="fi-FI" sz="1800" kern="1200" dirty="0" smtClean="0">
                        <a:solidFill>
                          <a:schemeClr val="dk1"/>
                        </a:solidFill>
                        <a:effectLst/>
                        <a:latin typeface="+mn-lt"/>
                        <a:ea typeface="+mn-ea"/>
                        <a:cs typeface="+mn-cs"/>
                      </a:endParaRPr>
                    </a:p>
                  </a:txBody>
                  <a:tcPr marL="91435" marR="91435" marT="45758" marB="45758"/>
                </a:tc>
                <a:tc>
                  <a:txBody>
                    <a:bodyPr/>
                    <a:lstStyle/>
                    <a:p>
                      <a:r>
                        <a:rPr lang="fi-FI" sz="1800" kern="1200" dirty="0" smtClean="0">
                          <a:effectLst/>
                        </a:rPr>
                        <a:t>2012 – 2014</a:t>
                      </a:r>
                      <a:endParaRPr lang="fi-FI" sz="1800" dirty="0"/>
                    </a:p>
                  </a:txBody>
                  <a:tcPr marL="91435" marR="91435" marT="45758" marB="45758"/>
                </a:tc>
                <a:tc>
                  <a:txBody>
                    <a:bodyPr/>
                    <a:lstStyle/>
                    <a:p>
                      <a:r>
                        <a:rPr lang="fi-FI" sz="1800" kern="1200" dirty="0" smtClean="0">
                          <a:effectLst/>
                        </a:rPr>
                        <a:t>897</a:t>
                      </a:r>
                      <a:endParaRPr lang="fi-FI" sz="1800" dirty="0"/>
                    </a:p>
                  </a:txBody>
                  <a:tcPr marL="91435" marR="91435" marT="45758" marB="45758"/>
                </a:tc>
                <a:tc>
                  <a:txBody>
                    <a:bodyPr/>
                    <a:lstStyle/>
                    <a:p>
                      <a:endParaRPr lang="fi-FI" sz="1800" dirty="0"/>
                    </a:p>
                  </a:txBody>
                  <a:tcPr marL="91435" marR="91435" marT="45758" marB="45758"/>
                </a:tc>
              </a:tr>
            </a:tbl>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3525832378"/>
              </p:ext>
            </p:extLst>
          </p:nvPr>
        </p:nvGraphicFramePr>
        <p:xfrm>
          <a:off x="250825" y="3284538"/>
          <a:ext cx="6553200" cy="1019175"/>
        </p:xfrm>
        <a:graphic>
          <a:graphicData uri="http://schemas.openxmlformats.org/drawingml/2006/table">
            <a:tbl>
              <a:tblPr firstRow="1" bandRow="1">
                <a:tableStyleId>{7DF18680-E054-41AD-8BC1-D1AEF772440D}</a:tableStyleId>
              </a:tblPr>
              <a:tblGrid>
                <a:gridCol w="1440264"/>
                <a:gridCol w="1800330"/>
                <a:gridCol w="1878383"/>
                <a:gridCol w="1434223"/>
              </a:tblGrid>
              <a:tr h="394350">
                <a:tc>
                  <a:txBody>
                    <a:bodyPr/>
                    <a:lstStyle/>
                    <a:p>
                      <a:r>
                        <a:rPr lang="fi-FI" sz="1600" b="1" kern="1200" dirty="0" err="1" smtClean="0">
                          <a:solidFill>
                            <a:schemeClr val="tx1"/>
                          </a:solidFill>
                          <a:effectLst/>
                          <a:latin typeface="+mn-lt"/>
                          <a:ea typeface="+mn-ea"/>
                          <a:cs typeface="+mn-cs"/>
                        </a:rPr>
                        <a:t>Mellanöstern</a:t>
                      </a:r>
                      <a:endParaRPr lang="fi-FI" sz="1600" b="1" kern="1200" dirty="0">
                        <a:solidFill>
                          <a:schemeClr val="tx1"/>
                        </a:solidFill>
                        <a:effectLst/>
                        <a:latin typeface="+mn-lt"/>
                        <a:ea typeface="+mn-ea"/>
                        <a:cs typeface="+mn-cs"/>
                      </a:endParaRPr>
                    </a:p>
                  </a:txBody>
                  <a:tcPr marL="91447" marR="91447" marT="45719" marB="45719"/>
                </a:tc>
                <a:tc>
                  <a:txBody>
                    <a:bodyPr/>
                    <a:lstStyle/>
                    <a:p>
                      <a:r>
                        <a:rPr lang="fi-FI" sz="1800" dirty="0" err="1" smtClean="0">
                          <a:solidFill>
                            <a:schemeClr val="tx1"/>
                          </a:solidFill>
                        </a:rPr>
                        <a:t>Verksamhetsår</a:t>
                      </a:r>
                      <a:endParaRPr lang="fi-FI" sz="1800" dirty="0">
                        <a:solidFill>
                          <a:schemeClr val="tx1"/>
                        </a:solidFill>
                      </a:endParaRPr>
                    </a:p>
                  </a:txBody>
                  <a:tcPr marL="91447" marR="91447" marT="45719" marB="45719"/>
                </a:tc>
                <a:tc>
                  <a:txBody>
                    <a:bodyPr/>
                    <a:lstStyle/>
                    <a:p>
                      <a:r>
                        <a:rPr lang="fi-FI" sz="1800" dirty="0" err="1" smtClean="0">
                          <a:solidFill>
                            <a:schemeClr val="tx1"/>
                          </a:solidFill>
                        </a:rPr>
                        <a:t>Förmånstagare</a:t>
                      </a:r>
                      <a:endParaRPr lang="fi-FI" sz="1800" dirty="0">
                        <a:solidFill>
                          <a:schemeClr val="tx1"/>
                        </a:solidFill>
                      </a:endParaRPr>
                    </a:p>
                  </a:txBody>
                  <a:tcPr marL="91447" marR="91447" marT="45719" marB="45719"/>
                </a:tc>
                <a:tc>
                  <a:txBody>
                    <a:bodyPr/>
                    <a:lstStyle/>
                    <a:p>
                      <a:endParaRPr lang="fi-FI" sz="1800" dirty="0">
                        <a:solidFill>
                          <a:schemeClr val="tx1"/>
                        </a:solidFill>
                      </a:endParaRPr>
                    </a:p>
                  </a:txBody>
                  <a:tcPr marL="91447" marR="91447" marT="45719" marB="45719"/>
                </a:tc>
              </a:tr>
              <a:tr h="624825">
                <a:tc>
                  <a:txBody>
                    <a:bodyPr/>
                    <a:lstStyle/>
                    <a:p>
                      <a:r>
                        <a:rPr lang="fi-FI" sz="1700" kern="1200" dirty="0" smtClean="0">
                          <a:solidFill>
                            <a:schemeClr val="dk1"/>
                          </a:solidFill>
                          <a:effectLst/>
                          <a:latin typeface="+mn-lt"/>
                          <a:ea typeface="+mn-ea"/>
                          <a:cs typeface="+mn-cs"/>
                        </a:rPr>
                        <a:t>PALESTINA</a:t>
                      </a:r>
                    </a:p>
                  </a:txBody>
                  <a:tcPr marL="91447" marR="91447" marT="45719" marB="45719"/>
                </a:tc>
                <a:tc>
                  <a:txBody>
                    <a:bodyPr/>
                    <a:lstStyle/>
                    <a:p>
                      <a:r>
                        <a:rPr lang="fi-FI" sz="1800" kern="1200" dirty="0" smtClean="0">
                          <a:effectLst/>
                        </a:rPr>
                        <a:t>2012 – 2014</a:t>
                      </a:r>
                      <a:endParaRPr lang="fi-FI" sz="1800" dirty="0"/>
                    </a:p>
                  </a:txBody>
                  <a:tcPr marL="91447" marR="91447" marT="45719" marB="45719"/>
                </a:tc>
                <a:tc>
                  <a:txBody>
                    <a:bodyPr/>
                    <a:lstStyle/>
                    <a:p>
                      <a:r>
                        <a:rPr lang="fi-FI" sz="1800" kern="1200" dirty="0" smtClean="0">
                          <a:effectLst/>
                        </a:rPr>
                        <a:t>192</a:t>
                      </a:r>
                      <a:endParaRPr lang="fi-FI" sz="1800" dirty="0"/>
                    </a:p>
                  </a:txBody>
                  <a:tcPr marL="91447" marR="91447" marT="45719" marB="45719"/>
                </a:tc>
                <a:tc>
                  <a:txBody>
                    <a:bodyPr/>
                    <a:lstStyle/>
                    <a:p>
                      <a:endParaRPr lang="fi-FI" sz="1800" dirty="0"/>
                    </a:p>
                  </a:txBody>
                  <a:tcPr marL="91447" marR="91447" marT="45719" marB="45719"/>
                </a:tc>
              </a:tr>
            </a:tbl>
          </a:graphicData>
        </a:graphic>
      </p:graphicFrame>
      <p:pic>
        <p:nvPicPr>
          <p:cNvPr id="2051" name="Picture 3"/>
          <p:cNvPicPr>
            <a:picLocks noChangeAspect="1" noChangeArrowheads="1"/>
          </p:cNvPicPr>
          <p:nvPr/>
        </p:nvPicPr>
        <p:blipFill>
          <a:blip r:embed="rId3"/>
          <a:srcRect/>
          <a:stretch>
            <a:fillRect/>
          </a:stretch>
        </p:blipFill>
        <p:spPr bwMode="auto">
          <a:xfrm>
            <a:off x="6958013" y="692150"/>
            <a:ext cx="2087562" cy="5040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158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fi-FI" altLang="fi-FI" sz="3600" dirty="0" err="1" smtClean="0">
                <a:latin typeface="MiddleMan" pitchFamily="50" charset="0"/>
              </a:rPr>
              <a:t>Kvinnobanksprojektens</a:t>
            </a:r>
            <a:r>
              <a:rPr lang="fi-FI" altLang="fi-FI" sz="3600" dirty="0" smtClean="0">
                <a:latin typeface="MiddleMan" pitchFamily="50" charset="0"/>
              </a:rPr>
              <a:t> </a:t>
            </a:r>
            <a:r>
              <a:rPr lang="fi-FI" altLang="fi-FI" sz="3600" dirty="0" err="1" smtClean="0">
                <a:latin typeface="MiddleMan" pitchFamily="50" charset="0"/>
              </a:rPr>
              <a:t>delområden</a:t>
            </a:r>
            <a:r>
              <a:rPr lang="fi-FI" altLang="fi-FI" sz="3600" dirty="0" smtClean="0">
                <a:latin typeface="MiddleMan" pitchFamily="50" charset="0"/>
              </a:rPr>
              <a:t> 1/ 2</a:t>
            </a:r>
            <a:endParaRPr lang="fi-FI" sz="3600" dirty="0">
              <a:latin typeface="MiddleMan" pitchFamily="50" charset="0"/>
            </a:endParaRPr>
          </a:p>
        </p:txBody>
      </p:sp>
      <p:sp>
        <p:nvSpPr>
          <p:cNvPr id="3" name="Content Placeholder 2"/>
          <p:cNvSpPr>
            <a:spLocks noGrp="1"/>
          </p:cNvSpPr>
          <p:nvPr>
            <p:ph idx="1"/>
          </p:nvPr>
        </p:nvSpPr>
        <p:spPr>
          <a:xfrm>
            <a:off x="457200" y="1484783"/>
            <a:ext cx="8185974" cy="2664297"/>
          </a:xfrm>
        </p:spPr>
        <p:txBody>
          <a:bodyPr>
            <a:normAutofit lnSpcReduction="10000"/>
          </a:bodyPr>
          <a:lstStyle/>
          <a:p>
            <a:pPr marL="0" indent="0">
              <a:defRPr/>
            </a:pPr>
            <a:r>
              <a:rPr lang="fi-FI" sz="2600" dirty="0"/>
              <a:t> </a:t>
            </a:r>
            <a:r>
              <a:rPr lang="fi-FI" sz="2600" dirty="0" err="1" smtClean="0"/>
              <a:t>Med</a:t>
            </a:r>
            <a:r>
              <a:rPr lang="fi-FI" sz="2600" dirty="0" smtClean="0"/>
              <a:t> </a:t>
            </a:r>
            <a:r>
              <a:rPr lang="fi-FI" sz="2600" dirty="0" err="1" smtClean="0"/>
              <a:t>projekten</a:t>
            </a:r>
            <a:r>
              <a:rPr lang="fi-FI" sz="2600" dirty="0" smtClean="0"/>
              <a:t> </a:t>
            </a:r>
            <a:r>
              <a:rPr lang="fi-FI" sz="2600" dirty="0" err="1" smtClean="0"/>
              <a:t>skapar</a:t>
            </a:r>
            <a:r>
              <a:rPr lang="fi-FI" sz="2600" dirty="0" smtClean="0"/>
              <a:t> </a:t>
            </a:r>
            <a:r>
              <a:rPr lang="fi-FI" sz="2600" dirty="0" err="1" smtClean="0"/>
              <a:t>man</a:t>
            </a:r>
            <a:r>
              <a:rPr lang="fi-FI" sz="2600" dirty="0" smtClean="0"/>
              <a:t> </a:t>
            </a:r>
            <a:r>
              <a:rPr lang="fi-FI" sz="2600" dirty="0" err="1" smtClean="0"/>
              <a:t>möjligheter</a:t>
            </a:r>
            <a:r>
              <a:rPr lang="fi-FI" sz="2600" dirty="0" smtClean="0"/>
              <a:t> för </a:t>
            </a:r>
            <a:r>
              <a:rPr lang="fi-FI" sz="2600" dirty="0" err="1" smtClean="0"/>
              <a:t>människor</a:t>
            </a:r>
            <a:r>
              <a:rPr lang="fi-FI" sz="2600" dirty="0" smtClean="0"/>
              <a:t> </a:t>
            </a:r>
            <a:r>
              <a:rPr lang="fi-FI" sz="2600" dirty="0" err="1" smtClean="0"/>
              <a:t>att</a:t>
            </a:r>
            <a:r>
              <a:rPr lang="fi-FI" sz="2600" dirty="0" smtClean="0"/>
              <a:t> </a:t>
            </a:r>
            <a:r>
              <a:rPr lang="fi-FI" sz="2600" dirty="0" err="1" smtClean="0"/>
              <a:t>ta</a:t>
            </a:r>
            <a:r>
              <a:rPr lang="fi-FI" sz="2600" dirty="0" smtClean="0"/>
              <a:t> </a:t>
            </a:r>
            <a:r>
              <a:rPr lang="fi-FI" sz="2600" dirty="0" err="1" smtClean="0"/>
              <a:t>sig</a:t>
            </a:r>
            <a:r>
              <a:rPr lang="fi-FI" sz="2600" dirty="0" smtClean="0"/>
              <a:t> </a:t>
            </a:r>
            <a:r>
              <a:rPr lang="fi-FI" sz="2600" dirty="0" err="1" smtClean="0"/>
              <a:t>upp</a:t>
            </a:r>
            <a:r>
              <a:rPr lang="fi-FI" sz="2600" dirty="0" smtClean="0"/>
              <a:t> </a:t>
            </a:r>
            <a:r>
              <a:rPr lang="fi-FI" sz="2600" dirty="0" err="1" smtClean="0"/>
              <a:t>ur</a:t>
            </a:r>
            <a:r>
              <a:rPr lang="fi-FI" sz="2600" dirty="0" smtClean="0"/>
              <a:t> </a:t>
            </a:r>
            <a:r>
              <a:rPr lang="fi-FI" sz="2600" dirty="0" err="1" smtClean="0"/>
              <a:t>fattigdomen</a:t>
            </a:r>
            <a:r>
              <a:rPr lang="fi-FI" sz="2600" dirty="0" smtClean="0"/>
              <a:t> </a:t>
            </a:r>
            <a:r>
              <a:rPr lang="fi-FI" sz="2600" dirty="0" err="1" smtClean="0"/>
              <a:t>och</a:t>
            </a:r>
            <a:r>
              <a:rPr lang="fi-FI" sz="2600" dirty="0" smtClean="0"/>
              <a:t> </a:t>
            </a:r>
            <a:r>
              <a:rPr lang="fi-FI" sz="2600" dirty="0" err="1" smtClean="0"/>
              <a:t>förbättra</a:t>
            </a:r>
            <a:r>
              <a:rPr lang="fi-FI" sz="2600" dirty="0" smtClean="0"/>
              <a:t> </a:t>
            </a:r>
            <a:r>
              <a:rPr lang="fi-FI" sz="2600" dirty="0" err="1" smtClean="0"/>
              <a:t>både</a:t>
            </a:r>
            <a:r>
              <a:rPr lang="fi-FI" sz="2600" dirty="0" smtClean="0"/>
              <a:t> </a:t>
            </a:r>
            <a:r>
              <a:rPr lang="fi-FI" sz="2600" dirty="0" err="1" smtClean="0"/>
              <a:t>sin</a:t>
            </a:r>
            <a:r>
              <a:rPr lang="fi-FI" sz="2600" dirty="0" smtClean="0"/>
              <a:t> </a:t>
            </a:r>
            <a:r>
              <a:rPr lang="fi-FI" sz="2600" dirty="0" err="1" smtClean="0"/>
              <a:t>egen</a:t>
            </a:r>
            <a:r>
              <a:rPr lang="fi-FI" sz="2600" dirty="0" smtClean="0"/>
              <a:t> </a:t>
            </a:r>
            <a:r>
              <a:rPr lang="fi-FI" sz="2600" dirty="0" err="1" smtClean="0"/>
              <a:t>och</a:t>
            </a:r>
            <a:r>
              <a:rPr lang="fi-FI" sz="2600" dirty="0" smtClean="0"/>
              <a:t> </a:t>
            </a:r>
            <a:r>
              <a:rPr lang="fi-FI" sz="2600" dirty="0" err="1" smtClean="0"/>
              <a:t>familjens</a:t>
            </a:r>
            <a:r>
              <a:rPr lang="fi-FI" sz="2600" dirty="0" smtClean="0"/>
              <a:t> </a:t>
            </a:r>
            <a:r>
              <a:rPr lang="fi-FI" sz="2600" dirty="0" err="1" smtClean="0"/>
              <a:t>livskvalitet</a:t>
            </a:r>
            <a:r>
              <a:rPr lang="fi-FI" sz="2600" dirty="0" smtClean="0"/>
              <a:t>.</a:t>
            </a:r>
            <a:endParaRPr lang="fi-FI" sz="2600" dirty="0"/>
          </a:p>
          <a:p>
            <a:pPr>
              <a:buFont typeface="Wingdings" panose="05000000000000000000" pitchFamily="2" charset="2"/>
              <a:buChar char="ü"/>
              <a:defRPr/>
            </a:pPr>
            <a:r>
              <a:rPr lang="fi-FI" altLang="fi-FI" sz="2600" b="1" dirty="0" err="1" smtClean="0">
                <a:ea typeface="Verdana" panose="020B0604030504040204" pitchFamily="34" charset="0"/>
                <a:cs typeface="Verdana" panose="020B0604030504040204" pitchFamily="34" charset="0"/>
              </a:rPr>
              <a:t>Finansiering</a:t>
            </a:r>
            <a:r>
              <a:rPr lang="fi-FI" altLang="fi-FI" sz="2600" b="1" dirty="0" smtClean="0">
                <a:ea typeface="Verdana" panose="020B0604030504040204" pitchFamily="34" charset="0"/>
                <a:cs typeface="Verdana" panose="020B0604030504040204" pitchFamily="34" charset="0"/>
              </a:rPr>
              <a:t> i </a:t>
            </a:r>
            <a:r>
              <a:rPr lang="fi-FI" altLang="fi-FI" sz="2600" b="1" dirty="0" err="1" smtClean="0">
                <a:ea typeface="Verdana" panose="020B0604030504040204" pitchFamily="34" charset="0"/>
                <a:cs typeface="Verdana" panose="020B0604030504040204" pitchFamily="34" charset="0"/>
              </a:rPr>
              <a:t>liten</a:t>
            </a:r>
            <a:r>
              <a:rPr lang="fi-FI" altLang="fi-FI" sz="2600" b="1" dirty="0" smtClean="0">
                <a:ea typeface="Verdana" panose="020B0604030504040204" pitchFamily="34" charset="0"/>
                <a:cs typeface="Verdana" panose="020B0604030504040204" pitchFamily="34" charset="0"/>
              </a:rPr>
              <a:t> </a:t>
            </a:r>
            <a:r>
              <a:rPr lang="fi-FI" altLang="fi-FI" sz="2600" b="1" dirty="0" err="1" smtClean="0">
                <a:ea typeface="Verdana" panose="020B0604030504040204" pitchFamily="34" charset="0"/>
                <a:cs typeface="Verdana" panose="020B0604030504040204" pitchFamily="34" charset="0"/>
              </a:rPr>
              <a:t>skala</a:t>
            </a:r>
            <a:r>
              <a:rPr lang="fi-FI" altLang="fi-FI" sz="2600" b="1" dirty="0">
                <a:ea typeface="Verdana" panose="020B0604030504040204" pitchFamily="34" charset="0"/>
                <a:cs typeface="Verdana" panose="020B0604030504040204" pitchFamily="34" charset="0"/>
              </a:rPr>
              <a:t> </a:t>
            </a:r>
            <a:r>
              <a:rPr lang="fi-FI" altLang="fi-FI" sz="2600" b="1" dirty="0" err="1" smtClean="0">
                <a:ea typeface="Verdana" panose="020B0604030504040204" pitchFamily="34" charset="0"/>
                <a:cs typeface="Verdana" panose="020B0604030504040204" pitchFamily="34" charset="0"/>
              </a:rPr>
              <a:t>med</a:t>
            </a:r>
            <a:r>
              <a:rPr lang="fi-FI" altLang="fi-FI" sz="2600" b="1" dirty="0" smtClean="0">
                <a:ea typeface="Verdana" panose="020B0604030504040204" pitchFamily="34" charset="0"/>
                <a:cs typeface="Verdana" panose="020B0604030504040204" pitchFamily="34" charset="0"/>
              </a:rPr>
              <a:t> </a:t>
            </a:r>
            <a:r>
              <a:rPr lang="fi-FI" altLang="fi-FI" sz="2600" b="1" dirty="0" err="1" smtClean="0">
                <a:ea typeface="Verdana" panose="020B0604030504040204" pitchFamily="34" charset="0"/>
                <a:cs typeface="Verdana" panose="020B0604030504040204" pitchFamily="34" charset="0"/>
              </a:rPr>
              <a:t>sparandet</a:t>
            </a:r>
            <a:r>
              <a:rPr lang="fi-FI" altLang="fi-FI" sz="2600" b="1" dirty="0" smtClean="0">
                <a:ea typeface="Verdana" panose="020B0604030504040204" pitchFamily="34" charset="0"/>
                <a:cs typeface="Verdana" panose="020B0604030504040204" pitchFamily="34" charset="0"/>
              </a:rPr>
              <a:t> </a:t>
            </a:r>
            <a:r>
              <a:rPr lang="fi-FI" altLang="fi-FI" sz="2600" b="1" dirty="0" err="1" smtClean="0">
                <a:ea typeface="Verdana" panose="020B0604030504040204" pitchFamily="34" charset="0"/>
                <a:cs typeface="Verdana" panose="020B0604030504040204" pitchFamily="34" charset="0"/>
              </a:rPr>
              <a:t>som</a:t>
            </a:r>
            <a:r>
              <a:rPr lang="fi-FI" altLang="fi-FI" sz="2600" b="1" dirty="0" smtClean="0">
                <a:ea typeface="Verdana" panose="020B0604030504040204" pitchFamily="34" charset="0"/>
                <a:cs typeface="Verdana" panose="020B0604030504040204" pitchFamily="34" charset="0"/>
              </a:rPr>
              <a:t> </a:t>
            </a:r>
            <a:r>
              <a:rPr lang="fi-FI" altLang="fi-FI" sz="2600" b="1" dirty="0" err="1" smtClean="0">
                <a:ea typeface="Verdana" panose="020B0604030504040204" pitchFamily="34" charset="0"/>
                <a:cs typeface="Verdana" panose="020B0604030504040204" pitchFamily="34" charset="0"/>
              </a:rPr>
              <a:t>drivkraft</a:t>
            </a:r>
            <a:r>
              <a:rPr lang="fi-FI" altLang="fi-FI" sz="2600" b="1" dirty="0" smtClean="0">
                <a:ea typeface="Verdana" panose="020B0604030504040204" pitchFamily="34" charset="0"/>
                <a:cs typeface="Verdana" panose="020B0604030504040204" pitchFamily="34" charset="0"/>
              </a:rPr>
              <a:t>.</a:t>
            </a:r>
            <a:endParaRPr lang="fi-FI" altLang="fi-FI" sz="2600" b="1" dirty="0">
              <a:ea typeface="Verdana" panose="020B0604030504040204" pitchFamily="34" charset="0"/>
              <a:cs typeface="Verdana" panose="020B0604030504040204" pitchFamily="34" charset="0"/>
            </a:endParaRPr>
          </a:p>
          <a:p>
            <a:pPr>
              <a:buFont typeface="Wingdings" panose="05000000000000000000" pitchFamily="2" charset="2"/>
              <a:buChar char="ü"/>
              <a:defRPr/>
            </a:pPr>
            <a:r>
              <a:rPr lang="fi-FI" altLang="fi-FI" sz="2600" b="1" dirty="0" err="1" smtClean="0">
                <a:ea typeface="Verdana" panose="020B0604030504040204" pitchFamily="34" charset="0"/>
                <a:cs typeface="Verdana" panose="020B0604030504040204" pitchFamily="34" charset="0"/>
              </a:rPr>
              <a:t>Att</a:t>
            </a:r>
            <a:r>
              <a:rPr lang="fi-FI" altLang="fi-FI" sz="2600" b="1" dirty="0" smtClean="0">
                <a:ea typeface="Verdana" panose="020B0604030504040204" pitchFamily="34" charset="0"/>
                <a:cs typeface="Verdana" panose="020B0604030504040204" pitchFamily="34" charset="0"/>
              </a:rPr>
              <a:t> </a:t>
            </a:r>
            <a:r>
              <a:rPr lang="fi-FI" altLang="fi-FI" sz="2600" b="1" dirty="0" err="1" smtClean="0">
                <a:ea typeface="Verdana" panose="020B0604030504040204" pitchFamily="34" charset="0"/>
                <a:cs typeface="Verdana" panose="020B0604030504040204" pitchFamily="34" charset="0"/>
              </a:rPr>
              <a:t>utveckla</a:t>
            </a:r>
            <a:r>
              <a:rPr lang="fi-FI" altLang="fi-FI" sz="2600" b="1" dirty="0" smtClean="0">
                <a:ea typeface="Verdana" panose="020B0604030504040204" pitchFamily="34" charset="0"/>
                <a:cs typeface="Verdana" panose="020B0604030504040204" pitchFamily="34" charset="0"/>
              </a:rPr>
              <a:t> </a:t>
            </a:r>
            <a:r>
              <a:rPr lang="fi-FI" altLang="fi-FI" sz="2600" b="1" dirty="0" err="1" smtClean="0">
                <a:ea typeface="Verdana" panose="020B0604030504040204" pitchFamily="34" charset="0"/>
                <a:cs typeface="Verdana" panose="020B0604030504040204" pitchFamily="34" charset="0"/>
              </a:rPr>
              <a:t>yrkeskompetensen</a:t>
            </a:r>
            <a:endParaRPr lang="fi-FI" altLang="fi-FI" sz="2600" b="1" dirty="0">
              <a:ea typeface="Verdana" panose="020B0604030504040204" pitchFamily="34" charset="0"/>
              <a:cs typeface="Verdana" panose="020B0604030504040204" pitchFamily="34" charset="0"/>
            </a:endParaRPr>
          </a:p>
          <a:p>
            <a:pPr>
              <a:buFont typeface="Wingdings" panose="05000000000000000000" pitchFamily="2" charset="2"/>
              <a:buChar char="ü"/>
              <a:defRPr/>
            </a:pPr>
            <a:r>
              <a:rPr lang="fi-FI" altLang="fi-FI" sz="2600" b="1" dirty="0" err="1" smtClean="0">
                <a:ea typeface="Verdana" panose="020B0604030504040204" pitchFamily="34" charset="0"/>
                <a:cs typeface="Verdana" panose="020B0604030504040204" pitchFamily="34" charset="0"/>
              </a:rPr>
              <a:t>Att</a:t>
            </a:r>
            <a:r>
              <a:rPr lang="fi-FI" altLang="fi-FI" sz="2600" b="1" dirty="0" smtClean="0">
                <a:ea typeface="Verdana" panose="020B0604030504040204" pitchFamily="34" charset="0"/>
                <a:cs typeface="Verdana" panose="020B0604030504040204" pitchFamily="34" charset="0"/>
              </a:rPr>
              <a:t> </a:t>
            </a:r>
            <a:r>
              <a:rPr lang="fi-FI" altLang="fi-FI" sz="2600" b="1" dirty="0" err="1" smtClean="0">
                <a:ea typeface="Verdana" panose="020B0604030504040204" pitchFamily="34" charset="0"/>
                <a:cs typeface="Verdana" panose="020B0604030504040204" pitchFamily="34" charset="0"/>
              </a:rPr>
              <a:t>utveckla</a:t>
            </a:r>
            <a:r>
              <a:rPr lang="fi-FI" altLang="fi-FI" sz="2600" b="1" dirty="0" smtClean="0">
                <a:ea typeface="Verdana" panose="020B0604030504040204" pitchFamily="34" charset="0"/>
                <a:cs typeface="Verdana" panose="020B0604030504040204" pitchFamily="34" charset="0"/>
              </a:rPr>
              <a:t> </a:t>
            </a:r>
            <a:r>
              <a:rPr lang="fi-FI" altLang="fi-FI" sz="2600" b="1" dirty="0" err="1" smtClean="0">
                <a:ea typeface="Verdana" panose="020B0604030504040204" pitchFamily="34" charset="0"/>
                <a:cs typeface="Verdana" panose="020B0604030504040204" pitchFamily="34" charset="0"/>
              </a:rPr>
              <a:t>företagskunskaperna</a:t>
            </a:r>
            <a:endParaRPr lang="fi-FI" altLang="fi-FI" sz="2600" b="1" dirty="0">
              <a:ea typeface="Verdana" panose="020B0604030504040204" pitchFamily="34" charset="0"/>
              <a:cs typeface="Verdana" panose="020B0604030504040204" pitchFamily="34" charset="0"/>
            </a:endParaRPr>
          </a:p>
          <a:p>
            <a:pPr marL="0" indent="0">
              <a:buNone/>
            </a:pPr>
            <a:endParaRPr lang="fi-FI"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005065"/>
            <a:ext cx="5328592" cy="2852936"/>
          </a:xfrm>
          <a:prstGeom prst="rect">
            <a:avLst/>
          </a:prstGeom>
        </p:spPr>
      </p:pic>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2100" y="5397265"/>
            <a:ext cx="1152000" cy="1460736"/>
          </a:xfrm>
          <a:prstGeom prst="rect">
            <a:avLst/>
          </a:prstGeom>
        </p:spPr>
      </p:pic>
    </p:spTree>
    <p:extLst>
      <p:ext uri="{BB962C8B-B14F-4D97-AF65-F5344CB8AC3E}">
        <p14:creationId xmlns:p14="http://schemas.microsoft.com/office/powerpoint/2010/main" val="296732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3050"/>
            <a:ext cx="1917849" cy="923702"/>
          </a:xfrm>
        </p:spPr>
        <p:txBody>
          <a:bodyPr>
            <a:normAutofit/>
          </a:bodyPr>
          <a:lstStyle/>
          <a:p>
            <a:r>
              <a:rPr lang="fi-FI" sz="3600" b="0" dirty="0" smtClean="0">
                <a:latin typeface="MiddleMan" pitchFamily="50" charset="0"/>
              </a:rPr>
              <a:t>2/ 2  </a:t>
            </a:r>
            <a:endParaRPr lang="fi-FI" sz="3600" b="0" dirty="0">
              <a:latin typeface="MiddleMan" pitchFamily="50" charset="0"/>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86289" y="714147"/>
            <a:ext cx="4974143" cy="5307141"/>
          </a:xfrm>
        </p:spPr>
      </p:pic>
      <p:sp>
        <p:nvSpPr>
          <p:cNvPr id="4" name="Text Placeholder 3"/>
          <p:cNvSpPr>
            <a:spLocks noGrp="1"/>
          </p:cNvSpPr>
          <p:nvPr>
            <p:ph type="body" sz="half" idx="2"/>
          </p:nvPr>
        </p:nvSpPr>
        <p:spPr>
          <a:xfrm>
            <a:off x="457200" y="1412776"/>
            <a:ext cx="3008313" cy="5112568"/>
          </a:xfrm>
        </p:spPr>
        <p:txBody>
          <a:bodyPr>
            <a:normAutofit fontScale="92500" lnSpcReduction="10000"/>
          </a:bodyPr>
          <a:lstStyle/>
          <a:p>
            <a:pPr>
              <a:buFont typeface="Wingdings" pitchFamily="2" charset="2"/>
              <a:buChar char="ü"/>
            </a:pPr>
            <a:r>
              <a:rPr lang="fi-FI" altLang="fi-FI" sz="2400" b="1" dirty="0" err="1" smtClean="0"/>
              <a:t>Att</a:t>
            </a:r>
            <a:r>
              <a:rPr lang="fi-FI" altLang="fi-FI" sz="2400" b="1" dirty="0" smtClean="0"/>
              <a:t> se </a:t>
            </a:r>
            <a:r>
              <a:rPr lang="fi-FI" altLang="fi-FI" sz="2400" b="1" dirty="0" err="1" smtClean="0"/>
              <a:t>till</a:t>
            </a:r>
            <a:r>
              <a:rPr lang="fi-FI" altLang="fi-FI" sz="2400" b="1" dirty="0" smtClean="0"/>
              <a:t> </a:t>
            </a:r>
            <a:r>
              <a:rPr lang="fi-FI" altLang="fi-FI" sz="2400" b="1" dirty="0" err="1" smtClean="0"/>
              <a:t>att</a:t>
            </a:r>
            <a:r>
              <a:rPr lang="fi-FI" altLang="fi-FI" sz="2400" b="1" dirty="0" smtClean="0"/>
              <a:t> </a:t>
            </a:r>
            <a:r>
              <a:rPr lang="fi-FI" altLang="fi-FI" sz="2400" b="1" dirty="0" err="1" smtClean="0"/>
              <a:t>man</a:t>
            </a:r>
            <a:r>
              <a:rPr lang="fi-FI" altLang="fi-FI" sz="2400" b="1" dirty="0" smtClean="0"/>
              <a:t> </a:t>
            </a:r>
            <a:r>
              <a:rPr lang="fi-FI" altLang="fi-FI" sz="2400" b="1" dirty="0" err="1" smtClean="0"/>
              <a:t>når</a:t>
            </a:r>
            <a:r>
              <a:rPr lang="fi-FI" altLang="fi-FI" sz="2400" b="1" dirty="0" smtClean="0"/>
              <a:t> </a:t>
            </a:r>
            <a:r>
              <a:rPr lang="fi-FI" altLang="fi-FI" sz="2400" b="1" dirty="0" err="1" smtClean="0"/>
              <a:t>ut</a:t>
            </a:r>
            <a:r>
              <a:rPr lang="fi-FI" altLang="fi-FI" sz="2400" b="1" dirty="0" smtClean="0"/>
              <a:t> </a:t>
            </a:r>
            <a:r>
              <a:rPr lang="fi-FI" altLang="fi-FI" sz="2400" b="1" dirty="0" err="1" smtClean="0"/>
              <a:t>på</a:t>
            </a:r>
            <a:r>
              <a:rPr lang="fi-FI" altLang="fi-FI" sz="2400" b="1" dirty="0" smtClean="0"/>
              <a:t> </a:t>
            </a:r>
            <a:r>
              <a:rPr lang="fi-FI" altLang="fi-FI" sz="2400" b="1" dirty="0" err="1" smtClean="0"/>
              <a:t>marknaden</a:t>
            </a:r>
            <a:r>
              <a:rPr lang="fi-FI" altLang="fi-FI" sz="2400" b="1" dirty="0" smtClean="0"/>
              <a:t>.</a:t>
            </a:r>
          </a:p>
          <a:p>
            <a:pPr>
              <a:buFont typeface="Wingdings" pitchFamily="2" charset="2"/>
              <a:buChar char="ü"/>
            </a:pPr>
            <a:endParaRPr lang="fi-FI" altLang="fi-FI" sz="2400" b="1" dirty="0" smtClean="0"/>
          </a:p>
          <a:p>
            <a:pPr>
              <a:buFont typeface="Wingdings" pitchFamily="2" charset="2"/>
              <a:buChar char="ü"/>
            </a:pPr>
            <a:r>
              <a:rPr lang="fi-FI" altLang="fi-FI" sz="2400" b="1" dirty="0" smtClean="0"/>
              <a:t>”Business </a:t>
            </a:r>
            <a:r>
              <a:rPr lang="fi-FI" altLang="fi-FI" sz="2400" b="1" dirty="0" err="1" smtClean="0"/>
              <a:t>literacy</a:t>
            </a:r>
            <a:r>
              <a:rPr lang="fi-FI" altLang="fi-FI" sz="2400" b="1" dirty="0" smtClean="0"/>
              <a:t>”.</a:t>
            </a:r>
          </a:p>
          <a:p>
            <a:pPr>
              <a:buFont typeface="Wingdings" pitchFamily="2" charset="2"/>
              <a:buChar char="ü"/>
            </a:pPr>
            <a:endParaRPr lang="fi-FI" altLang="fi-FI" sz="2400" dirty="0" smtClean="0"/>
          </a:p>
          <a:p>
            <a:pPr>
              <a:buFont typeface="Wingdings" pitchFamily="2" charset="2"/>
              <a:buChar char="ü"/>
            </a:pPr>
            <a:r>
              <a:rPr lang="fi-FI" altLang="fi-FI" sz="2400" b="1" dirty="0" err="1" smtClean="0"/>
              <a:t>Att</a:t>
            </a:r>
            <a:r>
              <a:rPr lang="fi-FI" altLang="fi-FI" sz="2400" b="1" dirty="0" smtClean="0"/>
              <a:t> </a:t>
            </a:r>
            <a:r>
              <a:rPr lang="fi-FI" altLang="fi-FI" sz="2400" b="1" dirty="0" err="1" smtClean="0"/>
              <a:t>stärka</a:t>
            </a:r>
            <a:r>
              <a:rPr lang="fi-FI" altLang="fi-FI" sz="2400" b="1" dirty="0" smtClean="0"/>
              <a:t> </a:t>
            </a:r>
            <a:r>
              <a:rPr lang="fi-FI" altLang="fi-FI" sz="2400" b="1" dirty="0" err="1" smtClean="0"/>
              <a:t>medborgarfärdigheter</a:t>
            </a:r>
            <a:r>
              <a:rPr lang="fi-FI" altLang="fi-FI" sz="2400" b="1" dirty="0" smtClean="0"/>
              <a:t> </a:t>
            </a:r>
            <a:r>
              <a:rPr lang="fi-FI" altLang="fi-FI" sz="2400" b="1" dirty="0" err="1" smtClean="0"/>
              <a:t>och</a:t>
            </a:r>
            <a:r>
              <a:rPr lang="fi-FI" altLang="fi-FI" sz="2400" b="1" dirty="0" smtClean="0"/>
              <a:t> </a:t>
            </a:r>
            <a:r>
              <a:rPr lang="fi-FI" altLang="fi-FI" sz="2400" b="1" dirty="0" err="1" smtClean="0"/>
              <a:t>andra</a:t>
            </a:r>
            <a:r>
              <a:rPr lang="fi-FI" altLang="fi-FI" sz="2400" b="1" dirty="0" smtClean="0"/>
              <a:t> </a:t>
            </a:r>
            <a:r>
              <a:rPr lang="fi-FI" altLang="fi-FI" sz="2400" b="1" dirty="0" err="1" smtClean="0"/>
              <a:t>färdigheter</a:t>
            </a:r>
            <a:r>
              <a:rPr lang="fi-FI" altLang="fi-FI" sz="2400" b="1" dirty="0" smtClean="0"/>
              <a:t> för livet.</a:t>
            </a:r>
          </a:p>
          <a:p>
            <a:pPr>
              <a:buFont typeface="Wingdings" pitchFamily="2" charset="2"/>
              <a:buChar char="ü"/>
            </a:pPr>
            <a:endParaRPr lang="fi-FI" altLang="fi-FI" sz="2400" b="1" dirty="0" smtClean="0"/>
          </a:p>
          <a:p>
            <a:pPr>
              <a:buFont typeface="Wingdings" pitchFamily="2" charset="2"/>
              <a:buChar char="ü"/>
            </a:pPr>
            <a:r>
              <a:rPr lang="fi-FI" altLang="fi-FI" sz="2400" b="1" dirty="0" err="1" smtClean="0"/>
              <a:t>Att</a:t>
            </a:r>
            <a:r>
              <a:rPr lang="fi-FI" altLang="fi-FI" sz="2400" b="1" dirty="0" smtClean="0"/>
              <a:t> </a:t>
            </a:r>
            <a:r>
              <a:rPr lang="fi-FI" altLang="fi-FI" sz="2400" b="1" dirty="0" err="1" smtClean="0"/>
              <a:t>stärka</a:t>
            </a:r>
            <a:r>
              <a:rPr lang="fi-FI" altLang="fi-FI" sz="2400" b="1" dirty="0" smtClean="0"/>
              <a:t> </a:t>
            </a:r>
            <a:r>
              <a:rPr lang="fi-FI" altLang="fi-FI" sz="2400" b="1" dirty="0" err="1" smtClean="0"/>
              <a:t>rättsmedvetenheten</a:t>
            </a:r>
            <a:endParaRPr lang="fi-FI" altLang="fi-FI" sz="2400" b="1" dirty="0" smtClean="0"/>
          </a:p>
          <a:p>
            <a:pPr>
              <a:buFont typeface="Wingdings" pitchFamily="2" charset="2"/>
              <a:buChar char="ü"/>
            </a:pPr>
            <a:endParaRPr lang="fi-FI" altLang="fi-FI" sz="2400" b="1" dirty="0" smtClean="0"/>
          </a:p>
          <a:p>
            <a:pPr>
              <a:buFont typeface="Wingdings" pitchFamily="2" charset="2"/>
              <a:buChar char="ü"/>
            </a:pPr>
            <a:r>
              <a:rPr lang="fi-FI" altLang="fi-FI" sz="2400" b="1" dirty="0" err="1" smtClean="0"/>
              <a:t>Att</a:t>
            </a:r>
            <a:r>
              <a:rPr lang="fi-FI" altLang="fi-FI" sz="2400" b="1" dirty="0" smtClean="0"/>
              <a:t> </a:t>
            </a:r>
            <a:r>
              <a:rPr lang="fi-FI" altLang="fi-FI" sz="2400" b="1" dirty="0" err="1" smtClean="0"/>
              <a:t>skapa</a:t>
            </a:r>
            <a:r>
              <a:rPr lang="fi-FI" altLang="fi-FI" sz="2400" b="1" dirty="0" smtClean="0"/>
              <a:t> </a:t>
            </a:r>
            <a:r>
              <a:rPr lang="fi-FI" altLang="fi-FI" sz="2400" b="1" dirty="0" err="1" smtClean="0"/>
              <a:t>nätverk</a:t>
            </a:r>
            <a:r>
              <a:rPr lang="fi-FI" altLang="fi-FI" sz="2400" dirty="0" smtClean="0"/>
              <a:t> </a:t>
            </a:r>
          </a:p>
          <a:p>
            <a:endParaRPr lang="fi-FI" dirty="0"/>
          </a:p>
        </p:txBody>
      </p:sp>
      <p:pic>
        <p:nvPicPr>
          <p:cNvPr id="3" name="Bildobjekt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341"/>
            <a:ext cx="993690" cy="1260000"/>
          </a:xfrm>
          <a:prstGeom prst="rect">
            <a:avLst/>
          </a:prstGeom>
        </p:spPr>
      </p:pic>
    </p:spTree>
    <p:extLst>
      <p:ext uri="{BB962C8B-B14F-4D97-AF65-F5344CB8AC3E}">
        <p14:creationId xmlns:p14="http://schemas.microsoft.com/office/powerpoint/2010/main" val="384691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554960" cy="1715790"/>
          </a:xfrm>
        </p:spPr>
        <p:txBody>
          <a:bodyPr>
            <a:noAutofit/>
          </a:bodyPr>
          <a:lstStyle/>
          <a:p>
            <a:r>
              <a:rPr lang="fi-FI" sz="3600" b="0" dirty="0" err="1" smtClean="0">
                <a:latin typeface="MiddleMan" pitchFamily="50" charset="0"/>
              </a:rPr>
              <a:t>Bakgrunden</a:t>
            </a:r>
            <a:r>
              <a:rPr lang="fi-FI" sz="3600" b="0" dirty="0" smtClean="0">
                <a:latin typeface="MiddleMan" pitchFamily="50" charset="0"/>
              </a:rPr>
              <a:t> </a:t>
            </a:r>
            <a:r>
              <a:rPr lang="fi-FI" sz="3600" b="0" dirty="0" err="1" smtClean="0">
                <a:latin typeface="MiddleMan" pitchFamily="50" charset="0"/>
              </a:rPr>
              <a:t>till</a:t>
            </a:r>
            <a:r>
              <a:rPr lang="fi-FI" sz="3600" b="0" dirty="0" smtClean="0">
                <a:latin typeface="MiddleMan" pitchFamily="50" charset="0"/>
              </a:rPr>
              <a:t> </a:t>
            </a:r>
            <a:r>
              <a:rPr lang="fi-FI" sz="3600" b="0" dirty="0" err="1" smtClean="0">
                <a:latin typeface="MiddleMan" pitchFamily="50" charset="0"/>
              </a:rPr>
              <a:t>kvinnors</a:t>
            </a:r>
            <a:r>
              <a:rPr lang="fi-FI" sz="3600" b="0" dirty="0" smtClean="0">
                <a:latin typeface="MiddleMan" pitchFamily="50" charset="0"/>
              </a:rPr>
              <a:t> </a:t>
            </a:r>
            <a:r>
              <a:rPr lang="fi-FI" sz="3600" b="0" dirty="0" err="1" smtClean="0">
                <a:latin typeface="MiddleMan" pitchFamily="50" charset="0"/>
              </a:rPr>
              <a:t>rätt</a:t>
            </a:r>
            <a:r>
              <a:rPr lang="fi-FI" sz="3600" b="0" dirty="0" smtClean="0">
                <a:latin typeface="MiddleMan" pitchFamily="50" charset="0"/>
              </a:rPr>
              <a:t> </a:t>
            </a:r>
            <a:r>
              <a:rPr lang="fi-FI" sz="3600" b="0" dirty="0" err="1" smtClean="0">
                <a:latin typeface="MiddleMan" pitchFamily="50" charset="0"/>
              </a:rPr>
              <a:t>till</a:t>
            </a:r>
            <a:r>
              <a:rPr lang="fi-FI" sz="3600" b="0" dirty="0" smtClean="0">
                <a:latin typeface="MiddleMan" pitchFamily="50" charset="0"/>
              </a:rPr>
              <a:t> </a:t>
            </a:r>
            <a:r>
              <a:rPr lang="fi-FI" sz="3600" b="0" dirty="0" err="1" smtClean="0">
                <a:latin typeface="MiddleMan" pitchFamily="50" charset="0"/>
              </a:rPr>
              <a:t>utkomst</a:t>
            </a:r>
            <a:endParaRPr lang="fi-FI" sz="3600" b="0" dirty="0">
              <a:latin typeface="MiddleMan" pitchFamily="50"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42856" y="675481"/>
            <a:ext cx="2085975" cy="5048250"/>
          </a:xfrm>
        </p:spPr>
      </p:pic>
      <p:sp>
        <p:nvSpPr>
          <p:cNvPr id="4" name="Text Placeholder 3"/>
          <p:cNvSpPr>
            <a:spLocks noGrp="1"/>
          </p:cNvSpPr>
          <p:nvPr>
            <p:ph type="body" sz="half" idx="2"/>
          </p:nvPr>
        </p:nvSpPr>
        <p:spPr>
          <a:xfrm>
            <a:off x="457200" y="2204864"/>
            <a:ext cx="5554960" cy="4104456"/>
          </a:xfrm>
        </p:spPr>
        <p:txBody>
          <a:bodyPr>
            <a:noAutofit/>
          </a:bodyPr>
          <a:lstStyle/>
          <a:p>
            <a:pPr>
              <a:defRPr/>
            </a:pPr>
            <a:r>
              <a:rPr lang="fi-FI" altLang="fi-FI" sz="2400" dirty="0" err="1" smtClean="0"/>
              <a:t>År</a:t>
            </a:r>
            <a:r>
              <a:rPr lang="fi-FI" altLang="fi-FI" sz="2400" dirty="0" smtClean="0"/>
              <a:t> </a:t>
            </a:r>
            <a:r>
              <a:rPr lang="fi-FI" altLang="fi-FI" sz="2400" dirty="0"/>
              <a:t>1979 </a:t>
            </a:r>
            <a:r>
              <a:rPr lang="fi-FI" altLang="fi-FI" sz="2400" dirty="0" err="1" smtClean="0"/>
              <a:t>slöts</a:t>
            </a:r>
            <a:r>
              <a:rPr lang="fi-FI" altLang="fi-FI" sz="2400" dirty="0" smtClean="0"/>
              <a:t>  </a:t>
            </a:r>
            <a:r>
              <a:rPr lang="fi-FI" altLang="fi-FI" sz="2400" b="1" dirty="0" err="1" smtClean="0">
                <a:solidFill>
                  <a:schemeClr val="bg2">
                    <a:lumMod val="50000"/>
                  </a:schemeClr>
                </a:solidFill>
              </a:rPr>
              <a:t>CEDAW-avtalet</a:t>
            </a:r>
            <a:r>
              <a:rPr lang="fi-FI" altLang="fi-FI" sz="2400" b="1" dirty="0" smtClean="0">
                <a:solidFill>
                  <a:schemeClr val="bg2">
                    <a:lumMod val="50000"/>
                  </a:schemeClr>
                </a:solidFill>
              </a:rPr>
              <a:t> för </a:t>
            </a:r>
            <a:r>
              <a:rPr lang="fi-FI" altLang="fi-FI" sz="2400" b="1" dirty="0" err="1" smtClean="0">
                <a:solidFill>
                  <a:schemeClr val="bg2">
                    <a:lumMod val="50000"/>
                  </a:schemeClr>
                </a:solidFill>
              </a:rPr>
              <a:t>att</a:t>
            </a:r>
            <a:r>
              <a:rPr lang="fi-FI" altLang="fi-FI" sz="2400" b="1" dirty="0" smtClean="0">
                <a:solidFill>
                  <a:schemeClr val="bg2">
                    <a:lumMod val="50000"/>
                  </a:schemeClr>
                </a:solidFill>
              </a:rPr>
              <a:t> </a:t>
            </a:r>
            <a:r>
              <a:rPr lang="fi-FI" altLang="fi-FI" sz="2400" b="1" dirty="0" err="1" smtClean="0">
                <a:solidFill>
                  <a:schemeClr val="bg2">
                    <a:lumMod val="50000"/>
                  </a:schemeClr>
                </a:solidFill>
              </a:rPr>
              <a:t>främja</a:t>
            </a:r>
            <a:r>
              <a:rPr lang="fi-FI" altLang="fi-FI" sz="2400" b="1" dirty="0" smtClean="0">
                <a:solidFill>
                  <a:schemeClr val="bg2">
                    <a:lumMod val="50000"/>
                  </a:schemeClr>
                </a:solidFill>
              </a:rPr>
              <a:t> </a:t>
            </a:r>
            <a:r>
              <a:rPr lang="fi-FI" altLang="fi-FI" sz="2400" b="1" dirty="0" err="1" smtClean="0">
                <a:solidFill>
                  <a:schemeClr val="bg2">
                    <a:lumMod val="50000"/>
                  </a:schemeClr>
                </a:solidFill>
              </a:rPr>
              <a:t>kvinnornas</a:t>
            </a:r>
            <a:r>
              <a:rPr lang="fi-FI" altLang="fi-FI" sz="2400" b="1" dirty="0" smtClean="0">
                <a:solidFill>
                  <a:schemeClr val="bg2">
                    <a:lumMod val="50000"/>
                  </a:schemeClr>
                </a:solidFill>
              </a:rPr>
              <a:t> </a:t>
            </a:r>
            <a:r>
              <a:rPr lang="fi-FI" altLang="fi-FI" sz="2400" b="1" dirty="0" err="1" smtClean="0">
                <a:solidFill>
                  <a:schemeClr val="bg2">
                    <a:lumMod val="50000"/>
                  </a:schemeClr>
                </a:solidFill>
              </a:rPr>
              <a:t>rättigheter</a:t>
            </a:r>
            <a:r>
              <a:rPr lang="fi-FI" altLang="fi-FI" sz="2400" dirty="0"/>
              <a:t>.</a:t>
            </a:r>
            <a:r>
              <a:rPr lang="fi-FI" altLang="fi-FI" sz="2400" dirty="0" smtClean="0"/>
              <a:t> </a:t>
            </a:r>
            <a:r>
              <a:rPr lang="fi-FI" altLang="fi-FI" sz="2400" dirty="0"/>
              <a:t>189 </a:t>
            </a:r>
            <a:r>
              <a:rPr lang="fi-FI" altLang="fi-FI" sz="2400" dirty="0" smtClean="0"/>
              <a:t>av </a:t>
            </a:r>
            <a:r>
              <a:rPr lang="fi-FI" altLang="fi-FI" sz="2400" dirty="0" err="1" smtClean="0"/>
              <a:t>FN:s</a:t>
            </a:r>
            <a:r>
              <a:rPr lang="fi-FI" altLang="fi-FI" sz="2400" dirty="0" smtClean="0"/>
              <a:t> </a:t>
            </a:r>
            <a:r>
              <a:rPr lang="fi-FI" altLang="fi-FI" sz="2400" dirty="0" err="1" smtClean="0"/>
              <a:t>medemsorganistioner</a:t>
            </a:r>
            <a:r>
              <a:rPr lang="fi-FI" altLang="fi-FI" sz="2400" dirty="0" smtClean="0"/>
              <a:t> </a:t>
            </a:r>
            <a:r>
              <a:rPr lang="fi-FI" altLang="fi-FI" sz="2400" dirty="0" err="1" smtClean="0"/>
              <a:t>har</a:t>
            </a:r>
            <a:r>
              <a:rPr lang="fi-FI" altLang="fi-FI" sz="2400" dirty="0" smtClean="0"/>
              <a:t> </a:t>
            </a:r>
            <a:r>
              <a:rPr lang="fi-FI" altLang="fi-FI" sz="2400" dirty="0" err="1" smtClean="0"/>
              <a:t>förbundit</a:t>
            </a:r>
            <a:r>
              <a:rPr lang="fi-FI" altLang="fi-FI" sz="2400" dirty="0" smtClean="0"/>
              <a:t> </a:t>
            </a:r>
            <a:r>
              <a:rPr lang="fi-FI" altLang="fi-FI" sz="2400" dirty="0" err="1" smtClean="0"/>
              <a:t>sig</a:t>
            </a:r>
            <a:r>
              <a:rPr lang="fi-FI" altLang="fi-FI" sz="2400" dirty="0" smtClean="0"/>
              <a:t> </a:t>
            </a:r>
            <a:r>
              <a:rPr lang="fi-FI" altLang="fi-FI" sz="2400" dirty="0" err="1" smtClean="0"/>
              <a:t>att</a:t>
            </a:r>
            <a:r>
              <a:rPr lang="fi-FI" altLang="fi-FI" sz="2400" dirty="0" smtClean="0"/>
              <a:t> </a:t>
            </a:r>
            <a:r>
              <a:rPr lang="fi-FI" altLang="fi-FI" sz="2400" dirty="0" err="1" smtClean="0"/>
              <a:t>följa</a:t>
            </a:r>
            <a:r>
              <a:rPr lang="fi-FI" altLang="fi-FI" sz="2400" dirty="0" smtClean="0"/>
              <a:t> det.</a:t>
            </a:r>
            <a:endParaRPr lang="fi-FI" altLang="fi-FI" sz="2400" dirty="0"/>
          </a:p>
          <a:p>
            <a:pPr>
              <a:defRPr/>
            </a:pPr>
            <a:r>
              <a:rPr lang="fi-FI" altLang="fi-FI" sz="2400" b="1" dirty="0" smtClean="0">
                <a:solidFill>
                  <a:schemeClr val="bg2">
                    <a:lumMod val="50000"/>
                  </a:schemeClr>
                </a:solidFill>
              </a:rPr>
              <a:t>I </a:t>
            </a:r>
            <a:r>
              <a:rPr lang="fi-FI" altLang="fi-FI" sz="2400" b="1" dirty="0" err="1" smtClean="0">
                <a:solidFill>
                  <a:schemeClr val="bg2">
                    <a:lumMod val="50000"/>
                  </a:schemeClr>
                </a:solidFill>
              </a:rPr>
              <a:t>FN:s</a:t>
            </a:r>
            <a:r>
              <a:rPr lang="fi-FI" altLang="fi-FI" sz="2400" b="1" dirty="0" smtClean="0">
                <a:solidFill>
                  <a:schemeClr val="bg2">
                    <a:lumMod val="50000"/>
                  </a:schemeClr>
                </a:solidFill>
              </a:rPr>
              <a:t> </a:t>
            </a:r>
            <a:r>
              <a:rPr lang="fi-FI" altLang="fi-FI" sz="2400" b="1" dirty="0" err="1" smtClean="0">
                <a:solidFill>
                  <a:schemeClr val="bg2">
                    <a:lumMod val="50000"/>
                  </a:schemeClr>
                </a:solidFill>
              </a:rPr>
              <a:t>millenniemål</a:t>
            </a:r>
            <a:r>
              <a:rPr lang="fi-FI" altLang="fi-FI" sz="2400" b="1" dirty="0" smtClean="0">
                <a:solidFill>
                  <a:schemeClr val="bg2">
                    <a:lumMod val="50000"/>
                  </a:schemeClr>
                </a:solidFill>
              </a:rPr>
              <a:t> </a:t>
            </a:r>
            <a:r>
              <a:rPr lang="fi-FI" altLang="fi-FI" sz="2400" dirty="0" smtClean="0"/>
              <a:t>2000-2015 </a:t>
            </a:r>
            <a:r>
              <a:rPr lang="fi-FI" altLang="fi-FI" sz="2400" dirty="0" err="1" smtClean="0"/>
              <a:t>var</a:t>
            </a:r>
            <a:r>
              <a:rPr lang="fi-FI" altLang="fi-FI" sz="2400" dirty="0" smtClean="0"/>
              <a:t> </a:t>
            </a:r>
            <a:r>
              <a:rPr lang="fi-FI" altLang="fi-FI" sz="2400" dirty="0" err="1" smtClean="0"/>
              <a:t>främjandet</a:t>
            </a:r>
            <a:r>
              <a:rPr lang="fi-FI" altLang="fi-FI" sz="2400" dirty="0" smtClean="0"/>
              <a:t> av </a:t>
            </a:r>
            <a:r>
              <a:rPr lang="fi-FI" altLang="fi-FI" sz="2400" dirty="0" err="1" smtClean="0"/>
              <a:t>jämlikheten</a:t>
            </a:r>
            <a:r>
              <a:rPr lang="fi-FI" altLang="fi-FI" sz="2400" dirty="0" smtClean="0"/>
              <a:t> </a:t>
            </a:r>
            <a:r>
              <a:rPr lang="fi-FI" altLang="fi-FI" sz="2400" dirty="0" err="1" smtClean="0"/>
              <a:t>mellan</a:t>
            </a:r>
            <a:r>
              <a:rPr lang="fi-FI" altLang="fi-FI" sz="2400" dirty="0" smtClean="0"/>
              <a:t> </a:t>
            </a:r>
            <a:r>
              <a:rPr lang="fi-FI" altLang="fi-FI" sz="2400" dirty="0" err="1" smtClean="0"/>
              <a:t>män</a:t>
            </a:r>
            <a:r>
              <a:rPr lang="fi-FI" altLang="fi-FI" sz="2400" dirty="0" smtClean="0"/>
              <a:t> </a:t>
            </a:r>
            <a:r>
              <a:rPr lang="fi-FI" altLang="fi-FI" sz="2400" dirty="0" err="1" smtClean="0"/>
              <a:t>och</a:t>
            </a:r>
            <a:r>
              <a:rPr lang="fi-FI" altLang="fi-FI" sz="2400" dirty="0" smtClean="0"/>
              <a:t> </a:t>
            </a:r>
            <a:r>
              <a:rPr lang="fi-FI" altLang="fi-FI" sz="2400" dirty="0" err="1" smtClean="0"/>
              <a:t>kvinnor</a:t>
            </a:r>
            <a:r>
              <a:rPr lang="fi-FI" altLang="fi-FI" sz="2400" dirty="0" smtClean="0"/>
              <a:t> ett av de </a:t>
            </a:r>
            <a:r>
              <a:rPr lang="fi-FI" altLang="fi-FI" sz="2400" dirty="0" err="1" smtClean="0"/>
              <a:t>centrala</a:t>
            </a:r>
            <a:r>
              <a:rPr lang="fi-FI" altLang="fi-FI" sz="2400" dirty="0" smtClean="0"/>
              <a:t> </a:t>
            </a:r>
            <a:r>
              <a:rPr lang="fi-FI" altLang="fi-FI" sz="2400" dirty="0" err="1" smtClean="0"/>
              <a:t>målen</a:t>
            </a:r>
            <a:r>
              <a:rPr lang="fi-FI" altLang="fi-FI" sz="2400" dirty="0" smtClean="0"/>
              <a:t>. </a:t>
            </a:r>
            <a:endParaRPr lang="fi-FI" altLang="fi-FI" sz="2400" dirty="0"/>
          </a:p>
          <a:p>
            <a:pPr>
              <a:defRPr/>
            </a:pPr>
            <a:r>
              <a:rPr lang="fi-FI" altLang="fi-FI" sz="2400" dirty="0" smtClean="0"/>
              <a:t>I </a:t>
            </a:r>
            <a:r>
              <a:rPr lang="fi-FI" altLang="fi-FI" sz="2400" dirty="0" err="1" smtClean="0"/>
              <a:t>FN:s</a:t>
            </a:r>
            <a:r>
              <a:rPr lang="fi-FI" altLang="fi-FI" sz="2400" dirty="0" smtClean="0"/>
              <a:t> </a:t>
            </a:r>
            <a:r>
              <a:rPr lang="fi-FI" altLang="fi-FI" sz="2400" b="1" dirty="0" err="1" smtClean="0">
                <a:solidFill>
                  <a:schemeClr val="bg2">
                    <a:lumMod val="50000"/>
                  </a:schemeClr>
                </a:solidFill>
              </a:rPr>
              <a:t>mål</a:t>
            </a:r>
            <a:r>
              <a:rPr lang="fi-FI" altLang="fi-FI" sz="2400" b="1" dirty="0" smtClean="0">
                <a:solidFill>
                  <a:schemeClr val="bg2">
                    <a:lumMod val="50000"/>
                  </a:schemeClr>
                </a:solidFill>
              </a:rPr>
              <a:t> för </a:t>
            </a:r>
            <a:r>
              <a:rPr lang="fi-FI" altLang="fi-FI" sz="2400" b="1" dirty="0" err="1" smtClean="0">
                <a:solidFill>
                  <a:schemeClr val="bg2">
                    <a:lumMod val="50000"/>
                  </a:schemeClr>
                </a:solidFill>
              </a:rPr>
              <a:t>hållbar</a:t>
            </a:r>
            <a:r>
              <a:rPr lang="fi-FI" altLang="fi-FI" sz="2400" b="1" dirty="0" smtClean="0">
                <a:solidFill>
                  <a:schemeClr val="bg2">
                    <a:lumMod val="50000"/>
                  </a:schemeClr>
                </a:solidFill>
              </a:rPr>
              <a:t> </a:t>
            </a:r>
            <a:r>
              <a:rPr lang="fi-FI" altLang="fi-FI" sz="2400" b="1" dirty="0" err="1" smtClean="0">
                <a:solidFill>
                  <a:schemeClr val="bg2">
                    <a:lumMod val="50000"/>
                  </a:schemeClr>
                </a:solidFill>
              </a:rPr>
              <a:t>utveckling</a:t>
            </a:r>
            <a:r>
              <a:rPr lang="fi-FI" altLang="fi-FI" sz="2400" b="1" dirty="0" smtClean="0">
                <a:solidFill>
                  <a:schemeClr val="bg2">
                    <a:lumMod val="50000"/>
                  </a:schemeClr>
                </a:solidFill>
              </a:rPr>
              <a:t> (Agenda </a:t>
            </a:r>
            <a:r>
              <a:rPr lang="fi-FI" altLang="fi-FI" sz="2400" b="1" dirty="0">
                <a:solidFill>
                  <a:schemeClr val="bg2">
                    <a:lumMod val="50000"/>
                  </a:schemeClr>
                </a:solidFill>
              </a:rPr>
              <a:t>2030</a:t>
            </a:r>
            <a:r>
              <a:rPr lang="fi-FI" altLang="fi-FI" sz="2400" b="1" dirty="0">
                <a:solidFill>
                  <a:schemeClr val="bg2">
                    <a:lumMod val="75000"/>
                  </a:schemeClr>
                </a:solidFill>
              </a:rPr>
              <a:t>) </a:t>
            </a:r>
            <a:r>
              <a:rPr lang="fi-FI" altLang="fi-FI" sz="2400" dirty="0" err="1" smtClean="0"/>
              <a:t>är</a:t>
            </a:r>
            <a:r>
              <a:rPr lang="fi-FI" altLang="fi-FI" sz="2400" dirty="0" smtClean="0"/>
              <a:t> </a:t>
            </a:r>
            <a:r>
              <a:rPr lang="fi-FI" altLang="fi-FI" sz="2400" dirty="0" err="1" smtClean="0"/>
              <a:t>främjandet</a:t>
            </a:r>
            <a:r>
              <a:rPr lang="fi-FI" altLang="fi-FI" sz="2400" dirty="0" smtClean="0"/>
              <a:t> av </a:t>
            </a:r>
            <a:r>
              <a:rPr lang="fi-FI" altLang="fi-FI" sz="2400" dirty="0" err="1" smtClean="0"/>
              <a:t>jämlikheten</a:t>
            </a:r>
            <a:r>
              <a:rPr lang="fi-FI" altLang="fi-FI" sz="2400" dirty="0" smtClean="0"/>
              <a:t> ett av de 17 </a:t>
            </a:r>
            <a:r>
              <a:rPr lang="fi-FI" altLang="fi-FI" sz="2400" dirty="0" err="1" smtClean="0"/>
              <a:t>målen</a:t>
            </a:r>
            <a:r>
              <a:rPr lang="fi-FI" altLang="fi-FI" sz="2400" dirty="0" smtClean="0"/>
              <a:t>.</a:t>
            </a:r>
            <a:endParaRPr lang="fi-FI" altLang="fi-FI" sz="2400" dirty="0"/>
          </a:p>
          <a:p>
            <a:endParaRPr lang="fi-FI" sz="2400" dirty="0"/>
          </a:p>
        </p:txBody>
      </p:sp>
    </p:spTree>
    <p:extLst>
      <p:ext uri="{BB962C8B-B14F-4D97-AF65-F5344CB8AC3E}">
        <p14:creationId xmlns:p14="http://schemas.microsoft.com/office/powerpoint/2010/main" val="334346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i-FI" altLang="fi-FI" sz="4000" dirty="0" err="1" smtClean="0">
                <a:latin typeface="MiddleMan" pitchFamily="50" charset="0"/>
              </a:rPr>
              <a:t>Vem</a:t>
            </a:r>
            <a:r>
              <a:rPr lang="fi-FI" altLang="fi-FI" sz="4000" dirty="0" smtClean="0">
                <a:latin typeface="MiddleMan" pitchFamily="50" charset="0"/>
              </a:rPr>
              <a:t> </a:t>
            </a:r>
            <a:r>
              <a:rPr lang="fi-FI" altLang="fi-FI" sz="4000" dirty="0" err="1" smtClean="0">
                <a:latin typeface="MiddleMan" pitchFamily="50" charset="0"/>
              </a:rPr>
              <a:t>blir</a:t>
            </a:r>
            <a:r>
              <a:rPr lang="fi-FI" altLang="fi-FI" sz="4000" dirty="0" smtClean="0">
                <a:latin typeface="MiddleMan" pitchFamily="50" charset="0"/>
              </a:rPr>
              <a:t> </a:t>
            </a:r>
            <a:r>
              <a:rPr lang="fi-FI" altLang="fi-FI" sz="4000" dirty="0" err="1" smtClean="0">
                <a:latin typeface="MiddleMan" pitchFamily="50" charset="0"/>
              </a:rPr>
              <a:t>delaktig</a:t>
            </a:r>
            <a:r>
              <a:rPr lang="fi-FI" altLang="fi-FI" sz="4000" dirty="0" smtClean="0">
                <a:latin typeface="MiddleMan" pitchFamily="50" charset="0"/>
              </a:rPr>
              <a:t>? </a:t>
            </a:r>
            <a:endParaRPr lang="fi-FI" sz="4000" dirty="0">
              <a:latin typeface="MiddleMan" pitchFamily="50" charset="0"/>
            </a:endParaRPr>
          </a:p>
        </p:txBody>
      </p:sp>
      <p:sp>
        <p:nvSpPr>
          <p:cNvPr id="3" name="Content Placeholder 2"/>
          <p:cNvSpPr>
            <a:spLocks noGrp="1"/>
          </p:cNvSpPr>
          <p:nvPr>
            <p:ph idx="1"/>
          </p:nvPr>
        </p:nvSpPr>
        <p:spPr/>
        <p:txBody>
          <a:bodyPr>
            <a:normAutofit fontScale="85000" lnSpcReduction="20000"/>
          </a:bodyPr>
          <a:lstStyle/>
          <a:p>
            <a:r>
              <a:rPr lang="fi-FI" altLang="fi-FI" dirty="0" err="1" smtClean="0"/>
              <a:t>Kvinnobankens</a:t>
            </a:r>
            <a:r>
              <a:rPr lang="fi-FI" altLang="fi-FI" dirty="0" smtClean="0"/>
              <a:t> </a:t>
            </a:r>
            <a:r>
              <a:rPr lang="fi-FI" altLang="fi-FI" dirty="0" err="1" smtClean="0"/>
              <a:t>förmånstagare</a:t>
            </a:r>
            <a:r>
              <a:rPr lang="fi-FI" altLang="fi-FI" dirty="0" smtClean="0"/>
              <a:t> </a:t>
            </a:r>
            <a:r>
              <a:rPr lang="fi-FI" altLang="fi-FI" dirty="0" err="1" smtClean="0"/>
              <a:t>finns</a:t>
            </a:r>
            <a:r>
              <a:rPr lang="fi-FI" altLang="fi-FI" dirty="0" smtClean="0"/>
              <a:t> </a:t>
            </a:r>
            <a:r>
              <a:rPr lang="fi-FI" altLang="fi-FI" dirty="0" err="1" smtClean="0"/>
              <a:t>bland</a:t>
            </a:r>
            <a:r>
              <a:rPr lang="fi-FI" altLang="fi-FI" dirty="0" smtClean="0"/>
              <a:t> </a:t>
            </a:r>
            <a:r>
              <a:rPr lang="fi-FI" altLang="fi-FI" dirty="0" err="1" smtClean="0"/>
              <a:t>dem</a:t>
            </a:r>
            <a:r>
              <a:rPr lang="fi-FI" altLang="fi-FI" dirty="0" smtClean="0"/>
              <a:t> </a:t>
            </a:r>
            <a:r>
              <a:rPr lang="fi-FI" altLang="fi-FI" dirty="0" err="1" smtClean="0"/>
              <a:t>som</a:t>
            </a:r>
            <a:r>
              <a:rPr lang="fi-FI" altLang="fi-FI" dirty="0" smtClean="0"/>
              <a:t> </a:t>
            </a:r>
            <a:r>
              <a:rPr lang="fi-FI" altLang="fi-FI" dirty="0" err="1" smtClean="0"/>
              <a:t>är</a:t>
            </a:r>
            <a:r>
              <a:rPr lang="fi-FI" altLang="fi-FI" dirty="0" smtClean="0"/>
              <a:t> </a:t>
            </a:r>
            <a:r>
              <a:rPr lang="fi-FI" altLang="fi-FI" dirty="0" err="1" smtClean="0"/>
              <a:t>mest</a:t>
            </a:r>
            <a:r>
              <a:rPr lang="fi-FI" altLang="fi-FI" dirty="0" smtClean="0"/>
              <a:t> </a:t>
            </a:r>
            <a:r>
              <a:rPr lang="fi-FI" altLang="fi-FI" dirty="0" err="1" smtClean="0"/>
              <a:t>utsatta</a:t>
            </a:r>
            <a:r>
              <a:rPr lang="fi-FI" altLang="fi-FI" dirty="0" smtClean="0"/>
              <a:t> </a:t>
            </a:r>
            <a:r>
              <a:rPr lang="fi-FI" altLang="fi-FI" dirty="0" err="1" smtClean="0"/>
              <a:t>och</a:t>
            </a:r>
            <a:r>
              <a:rPr lang="fi-FI" altLang="fi-FI" dirty="0" smtClean="0"/>
              <a:t> </a:t>
            </a:r>
            <a:r>
              <a:rPr lang="fi-FI" altLang="fi-FI" dirty="0" err="1" smtClean="0"/>
              <a:t>sårbara</a:t>
            </a:r>
            <a:r>
              <a:rPr lang="fi-FI" altLang="fi-FI" dirty="0" smtClean="0"/>
              <a:t>: </a:t>
            </a:r>
          </a:p>
          <a:p>
            <a:pPr>
              <a:buFontTx/>
              <a:buChar char="•"/>
            </a:pPr>
            <a:r>
              <a:rPr lang="fi-FI" altLang="fi-FI" dirty="0" err="1" smtClean="0"/>
              <a:t>Ensamförsörjarfamiljer</a:t>
            </a:r>
            <a:r>
              <a:rPr lang="fi-FI" altLang="fi-FI" dirty="0" smtClean="0"/>
              <a:t> </a:t>
            </a:r>
            <a:r>
              <a:rPr lang="fi-FI" altLang="fi-FI" dirty="0" err="1" smtClean="0"/>
              <a:t>och</a:t>
            </a:r>
            <a:r>
              <a:rPr lang="fi-FI" altLang="fi-FI" dirty="0" smtClean="0"/>
              <a:t> </a:t>
            </a:r>
            <a:r>
              <a:rPr lang="fi-FI" altLang="fi-FI" dirty="0" err="1" smtClean="0"/>
              <a:t>matlag</a:t>
            </a:r>
            <a:r>
              <a:rPr lang="fi-FI" altLang="fi-FI" dirty="0" smtClean="0"/>
              <a:t> </a:t>
            </a:r>
            <a:r>
              <a:rPr lang="fi-FI" altLang="fi-FI" dirty="0" err="1" smtClean="0"/>
              <a:t>som</a:t>
            </a:r>
            <a:r>
              <a:rPr lang="fi-FI" altLang="fi-FI" dirty="0" smtClean="0"/>
              <a:t> </a:t>
            </a:r>
            <a:r>
              <a:rPr lang="fi-FI" altLang="fi-FI" dirty="0" err="1" smtClean="0"/>
              <a:t>kvinnor</a:t>
            </a:r>
            <a:r>
              <a:rPr lang="fi-FI" altLang="fi-FI" dirty="0" smtClean="0"/>
              <a:t> </a:t>
            </a:r>
            <a:r>
              <a:rPr lang="fi-FI" altLang="fi-FI" dirty="0" err="1" smtClean="0"/>
              <a:t>ansvarar</a:t>
            </a:r>
            <a:r>
              <a:rPr lang="fi-FI" altLang="fi-FI" dirty="0" smtClean="0"/>
              <a:t> för.</a:t>
            </a:r>
          </a:p>
          <a:p>
            <a:pPr>
              <a:buFontTx/>
              <a:buChar char="•"/>
            </a:pPr>
            <a:r>
              <a:rPr lang="fi-FI" altLang="fi-FI" dirty="0" err="1" smtClean="0"/>
              <a:t>Familjer</a:t>
            </a:r>
            <a:r>
              <a:rPr lang="fi-FI" altLang="fi-FI" dirty="0" smtClean="0"/>
              <a:t> </a:t>
            </a:r>
            <a:r>
              <a:rPr lang="fi-FI" altLang="fi-FI" dirty="0" err="1" smtClean="0"/>
              <a:t>med</a:t>
            </a:r>
            <a:r>
              <a:rPr lang="fi-FI" altLang="fi-FI" dirty="0" smtClean="0"/>
              <a:t> </a:t>
            </a:r>
            <a:r>
              <a:rPr lang="fi-FI" altLang="fi-FI" dirty="0" err="1" smtClean="0"/>
              <a:t>arbetslöshet</a:t>
            </a:r>
            <a:r>
              <a:rPr lang="fi-FI" altLang="fi-FI" dirty="0" smtClean="0"/>
              <a:t> </a:t>
            </a:r>
            <a:r>
              <a:rPr lang="fi-FI" altLang="fi-FI" dirty="0" err="1" smtClean="0"/>
              <a:t>eller</a:t>
            </a:r>
            <a:r>
              <a:rPr lang="fi-FI" altLang="fi-FI" dirty="0" smtClean="0"/>
              <a:t> </a:t>
            </a:r>
            <a:r>
              <a:rPr lang="fi-FI" altLang="fi-FI" dirty="0" err="1" smtClean="0"/>
              <a:t>otillräckliga</a:t>
            </a:r>
            <a:r>
              <a:rPr lang="fi-FI" altLang="fi-FI" dirty="0" smtClean="0"/>
              <a:t> </a:t>
            </a:r>
            <a:r>
              <a:rPr lang="fi-FI" altLang="fi-FI" dirty="0" err="1" smtClean="0"/>
              <a:t>inkomster</a:t>
            </a:r>
            <a:r>
              <a:rPr lang="fi-FI" altLang="fi-FI" dirty="0" smtClean="0"/>
              <a:t>.</a:t>
            </a:r>
          </a:p>
          <a:p>
            <a:pPr>
              <a:buFontTx/>
              <a:buChar char="•"/>
            </a:pPr>
            <a:r>
              <a:rPr lang="fi-FI" altLang="fi-FI" dirty="0" err="1" smtClean="0"/>
              <a:t>Unga</a:t>
            </a:r>
            <a:r>
              <a:rPr lang="fi-FI" altLang="fi-FI" dirty="0" smtClean="0"/>
              <a:t> 15-24 – </a:t>
            </a:r>
            <a:r>
              <a:rPr lang="fi-FI" altLang="fi-FI" dirty="0" err="1" smtClean="0"/>
              <a:t>åringar</a:t>
            </a:r>
            <a:r>
              <a:rPr lang="fi-FI" altLang="fi-FI" dirty="0" smtClean="0"/>
              <a:t>, </a:t>
            </a:r>
            <a:r>
              <a:rPr lang="fi-FI" altLang="fi-FI" dirty="0" err="1" smtClean="0"/>
              <a:t>vars</a:t>
            </a:r>
            <a:r>
              <a:rPr lang="fi-FI" altLang="fi-FI" dirty="0" smtClean="0"/>
              <a:t> </a:t>
            </a:r>
            <a:r>
              <a:rPr lang="fi-FI" altLang="fi-FI" dirty="0" err="1" smtClean="0"/>
              <a:t>skolgång</a:t>
            </a:r>
            <a:r>
              <a:rPr lang="fi-FI" altLang="fi-FI" dirty="0" smtClean="0"/>
              <a:t> </a:t>
            </a:r>
            <a:r>
              <a:rPr lang="fi-FI" altLang="fi-FI" dirty="0" err="1" smtClean="0"/>
              <a:t>blivit</a:t>
            </a:r>
            <a:r>
              <a:rPr lang="fi-FI" altLang="fi-FI" dirty="0" smtClean="0"/>
              <a:t> </a:t>
            </a:r>
            <a:r>
              <a:rPr lang="fi-FI" altLang="fi-FI" dirty="0" err="1" smtClean="0"/>
              <a:t>på</a:t>
            </a:r>
            <a:r>
              <a:rPr lang="fi-FI" altLang="fi-FI" dirty="0" smtClean="0"/>
              <a:t> </a:t>
            </a:r>
            <a:r>
              <a:rPr lang="fi-FI" altLang="fi-FI" dirty="0" err="1" smtClean="0"/>
              <a:t>hälft</a:t>
            </a:r>
            <a:r>
              <a:rPr lang="fi-FI" altLang="fi-FI" dirty="0" smtClean="0"/>
              <a:t> </a:t>
            </a:r>
            <a:r>
              <a:rPr lang="fi-FI" altLang="fi-FI" dirty="0" err="1" smtClean="0"/>
              <a:t>och</a:t>
            </a:r>
            <a:r>
              <a:rPr lang="fi-FI" altLang="fi-FI" dirty="0" smtClean="0"/>
              <a:t> för </a:t>
            </a:r>
            <a:r>
              <a:rPr lang="fi-FI" altLang="fi-FI" dirty="0" err="1" smtClean="0"/>
              <a:t>vilka</a:t>
            </a:r>
            <a:r>
              <a:rPr lang="fi-FI" altLang="fi-FI" dirty="0" smtClean="0"/>
              <a:t> </a:t>
            </a:r>
            <a:r>
              <a:rPr lang="fi-FI" altLang="fi-FI" dirty="0" err="1" smtClean="0"/>
              <a:t>utkomstmöjligheterna</a:t>
            </a:r>
            <a:r>
              <a:rPr lang="fi-FI" altLang="fi-FI" dirty="0" smtClean="0"/>
              <a:t> </a:t>
            </a:r>
            <a:r>
              <a:rPr lang="fi-FI" altLang="fi-FI" dirty="0" err="1" smtClean="0"/>
              <a:t>är</a:t>
            </a:r>
            <a:r>
              <a:rPr lang="fi-FI" altLang="fi-FI" dirty="0" smtClean="0"/>
              <a:t> </a:t>
            </a:r>
            <a:r>
              <a:rPr lang="fi-FI" altLang="fi-FI" dirty="0" err="1" smtClean="0"/>
              <a:t>små</a:t>
            </a:r>
            <a:r>
              <a:rPr lang="fi-FI" altLang="fi-FI" dirty="0" smtClean="0"/>
              <a:t>.</a:t>
            </a:r>
          </a:p>
          <a:p>
            <a:pPr>
              <a:buFontTx/>
              <a:buChar char="•"/>
            </a:pPr>
            <a:r>
              <a:rPr lang="fi-FI" altLang="fi-FI" dirty="0" err="1" smtClean="0"/>
              <a:t>Tonårsmammor</a:t>
            </a:r>
            <a:r>
              <a:rPr lang="fi-FI" altLang="fi-FI" dirty="0" smtClean="0"/>
              <a:t> </a:t>
            </a:r>
            <a:r>
              <a:rPr lang="fi-FI" altLang="fi-FI" dirty="0" err="1" smtClean="0"/>
              <a:t>f.d</a:t>
            </a:r>
            <a:r>
              <a:rPr lang="fi-FI" altLang="fi-FI" dirty="0" smtClean="0"/>
              <a:t>. </a:t>
            </a:r>
            <a:r>
              <a:rPr lang="fi-FI" altLang="fi-FI" dirty="0" err="1" smtClean="0"/>
              <a:t>barnsoldater</a:t>
            </a:r>
            <a:r>
              <a:rPr lang="fi-FI" altLang="fi-FI" dirty="0" smtClean="0"/>
              <a:t>, </a:t>
            </a:r>
            <a:r>
              <a:rPr lang="fi-FI" altLang="fi-FI" dirty="0" err="1" smtClean="0"/>
              <a:t>föräldralösa</a:t>
            </a:r>
            <a:r>
              <a:rPr lang="fi-FI" altLang="fi-FI" dirty="0" smtClean="0"/>
              <a:t>, </a:t>
            </a:r>
            <a:r>
              <a:rPr lang="fi-FI" altLang="fi-FI" dirty="0" err="1" smtClean="0"/>
              <a:t>flyktingar</a:t>
            </a:r>
            <a:r>
              <a:rPr lang="fi-FI" altLang="fi-FI" dirty="0" smtClean="0"/>
              <a:t> </a:t>
            </a:r>
            <a:r>
              <a:rPr lang="fi-FI" altLang="fi-FI" dirty="0" err="1" smtClean="0"/>
              <a:t>och</a:t>
            </a:r>
            <a:r>
              <a:rPr lang="fi-FI" altLang="fi-FI" dirty="0" smtClean="0"/>
              <a:t> </a:t>
            </a:r>
            <a:r>
              <a:rPr lang="fi-FI" altLang="fi-FI" dirty="0" err="1" smtClean="0"/>
              <a:t>fostermammor</a:t>
            </a:r>
            <a:r>
              <a:rPr lang="fi-FI" altLang="fi-FI" dirty="0" smtClean="0"/>
              <a:t>.</a:t>
            </a:r>
          </a:p>
          <a:p>
            <a:pPr>
              <a:buFontTx/>
              <a:buChar char="•"/>
            </a:pPr>
            <a:r>
              <a:rPr lang="fi-FI" altLang="fi-FI" dirty="0" err="1" smtClean="0"/>
              <a:t>Företagarkvinnor</a:t>
            </a:r>
            <a:r>
              <a:rPr lang="fi-FI" altLang="fi-FI" dirty="0" smtClean="0"/>
              <a:t> </a:t>
            </a:r>
            <a:r>
              <a:rPr lang="fi-FI" altLang="fi-FI" dirty="0" err="1" smtClean="0"/>
              <a:t>vars</a:t>
            </a:r>
            <a:r>
              <a:rPr lang="fi-FI" altLang="fi-FI" dirty="0" smtClean="0"/>
              <a:t> </a:t>
            </a:r>
            <a:r>
              <a:rPr lang="fi-FI" altLang="fi-FI" dirty="0" err="1" smtClean="0"/>
              <a:t>inkomster</a:t>
            </a:r>
            <a:r>
              <a:rPr lang="fi-FI" altLang="fi-FI" dirty="0" smtClean="0"/>
              <a:t> </a:t>
            </a:r>
            <a:r>
              <a:rPr lang="fi-FI" altLang="fi-FI" dirty="0" err="1" smtClean="0"/>
              <a:t>inte</a:t>
            </a:r>
            <a:r>
              <a:rPr lang="fi-FI" altLang="fi-FI" dirty="0" smtClean="0"/>
              <a:t> </a:t>
            </a:r>
            <a:r>
              <a:rPr lang="fi-FI" altLang="fi-FI" dirty="0" err="1" smtClean="0"/>
              <a:t>räcker</a:t>
            </a:r>
            <a:r>
              <a:rPr lang="fi-FI" altLang="fi-FI" dirty="0" smtClean="0"/>
              <a:t> </a:t>
            </a:r>
            <a:r>
              <a:rPr lang="fi-FI" altLang="fi-FI" dirty="0" err="1" smtClean="0"/>
              <a:t>till</a:t>
            </a:r>
            <a:r>
              <a:rPr lang="fi-FI" altLang="fi-FI" dirty="0" smtClean="0"/>
              <a:t> </a:t>
            </a:r>
            <a:r>
              <a:rPr lang="fi-FI" altLang="fi-FI" dirty="0" err="1" smtClean="0"/>
              <a:t>att</a:t>
            </a:r>
            <a:r>
              <a:rPr lang="fi-FI" altLang="fi-FI" dirty="0" smtClean="0"/>
              <a:t> </a:t>
            </a:r>
            <a:r>
              <a:rPr lang="fi-FI" altLang="fi-FI" dirty="0" err="1" smtClean="0"/>
              <a:t>livnära</a:t>
            </a:r>
            <a:r>
              <a:rPr lang="fi-FI" altLang="fi-FI" dirty="0" smtClean="0"/>
              <a:t> </a:t>
            </a:r>
            <a:r>
              <a:rPr lang="fi-FI" altLang="fi-FI" dirty="0" err="1" smtClean="0"/>
              <a:t>sig</a:t>
            </a:r>
            <a:r>
              <a:rPr lang="fi-FI" altLang="fi-FI" dirty="0" smtClean="0"/>
              <a:t>.</a:t>
            </a:r>
          </a:p>
          <a:p>
            <a:pPr marL="0" indent="0">
              <a:buNone/>
            </a:pPr>
            <a:endParaRPr lang="fi-FI" dirty="0"/>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0310" y="0"/>
            <a:ext cx="993690" cy="1260000"/>
          </a:xfrm>
          <a:prstGeom prst="rect">
            <a:avLst/>
          </a:prstGeom>
        </p:spPr>
      </p:pic>
    </p:spTree>
    <p:extLst>
      <p:ext uri="{BB962C8B-B14F-4D97-AF65-F5344CB8AC3E}">
        <p14:creationId xmlns:p14="http://schemas.microsoft.com/office/powerpoint/2010/main" val="395441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6976" y="260648"/>
            <a:ext cx="8892042" cy="6264696"/>
          </a:xfrm>
          <a:prstGeom prst="rect">
            <a:avLst/>
          </a:prstGeom>
        </p:spPr>
      </p:pic>
      <p:sp>
        <p:nvSpPr>
          <p:cNvPr id="3" name="TextBox 2"/>
          <p:cNvSpPr txBox="1"/>
          <p:nvPr/>
        </p:nvSpPr>
        <p:spPr>
          <a:xfrm>
            <a:off x="2195736" y="1484784"/>
            <a:ext cx="3816424" cy="1323439"/>
          </a:xfrm>
          <a:prstGeom prst="rect">
            <a:avLst/>
          </a:prstGeom>
          <a:noFill/>
        </p:spPr>
        <p:txBody>
          <a:bodyPr wrap="square" rtlCol="0">
            <a:spAutoFit/>
          </a:bodyPr>
          <a:lstStyle/>
          <a:p>
            <a:r>
              <a:rPr lang="fi-FI" sz="8000" dirty="0" err="1" smtClean="0">
                <a:solidFill>
                  <a:schemeClr val="bg2">
                    <a:lumMod val="90000"/>
                  </a:schemeClr>
                </a:solidFill>
                <a:latin typeface="MiddleMan" pitchFamily="50" charset="0"/>
              </a:rPr>
              <a:t>Tack</a:t>
            </a:r>
            <a:r>
              <a:rPr lang="fi-FI" sz="6000" dirty="0" smtClean="0">
                <a:solidFill>
                  <a:schemeClr val="bg2">
                    <a:lumMod val="90000"/>
                  </a:schemeClr>
                </a:solidFill>
                <a:latin typeface="MiddleMan" pitchFamily="50" charset="0"/>
              </a:rPr>
              <a:t>!</a:t>
            </a:r>
            <a:endParaRPr lang="fi-FI" sz="6000" dirty="0">
              <a:solidFill>
                <a:schemeClr val="bg2">
                  <a:lumMod val="90000"/>
                </a:schemeClr>
              </a:solidFill>
              <a:latin typeface="MiddleMan" pitchFamily="50" charset="0"/>
            </a:endParaRPr>
          </a:p>
        </p:txBody>
      </p:sp>
    </p:spTree>
    <p:extLst>
      <p:ext uri="{BB962C8B-B14F-4D97-AF65-F5344CB8AC3E}">
        <p14:creationId xmlns:p14="http://schemas.microsoft.com/office/powerpoint/2010/main" val="1724720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5915000" cy="1656184"/>
          </a:xfrm>
        </p:spPr>
        <p:txBody>
          <a:bodyPr>
            <a:noAutofit/>
          </a:bodyPr>
          <a:lstStyle/>
          <a:p>
            <a:r>
              <a:rPr lang="fi-FI" sz="3600" b="0" dirty="0" smtClean="0">
                <a:latin typeface="MiddleMan" pitchFamily="50" charset="0"/>
              </a:rPr>
              <a:t>En del av </a:t>
            </a:r>
            <a:r>
              <a:rPr lang="fi-FI" sz="3600" b="0" dirty="0" err="1" smtClean="0">
                <a:latin typeface="MiddleMan" pitchFamily="50" charset="0"/>
              </a:rPr>
              <a:t>FN:s</a:t>
            </a:r>
            <a:r>
              <a:rPr lang="fi-FI" sz="3600" b="0" dirty="0" smtClean="0">
                <a:latin typeface="MiddleMan" pitchFamily="50" charset="0"/>
              </a:rPr>
              <a:t> </a:t>
            </a:r>
            <a:r>
              <a:rPr lang="fi-FI" sz="3600" b="0" dirty="0" err="1" smtClean="0">
                <a:latin typeface="MiddleMan" pitchFamily="50" charset="0"/>
              </a:rPr>
              <a:t>millenniemål</a:t>
            </a:r>
            <a:r>
              <a:rPr lang="fi-FI" sz="3600" b="0" dirty="0" smtClean="0">
                <a:latin typeface="MiddleMan" pitchFamily="50" charset="0"/>
              </a:rPr>
              <a:t> </a:t>
            </a:r>
            <a:r>
              <a:rPr lang="fi-FI" sz="3600" b="0" dirty="0" err="1" smtClean="0">
                <a:latin typeface="MiddleMan" pitchFamily="50" charset="0"/>
              </a:rPr>
              <a:t>uppnåddes</a:t>
            </a:r>
            <a:endParaRPr lang="fi-FI" sz="3600" b="0" dirty="0">
              <a:latin typeface="MiddleMan" pitchFamily="50"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44208" y="1772816"/>
            <a:ext cx="2265673" cy="4213358"/>
          </a:xfrm>
        </p:spPr>
      </p:pic>
      <p:sp>
        <p:nvSpPr>
          <p:cNvPr id="4" name="Text Placeholder 3"/>
          <p:cNvSpPr>
            <a:spLocks noGrp="1"/>
          </p:cNvSpPr>
          <p:nvPr>
            <p:ph type="body" sz="half" idx="2"/>
          </p:nvPr>
        </p:nvSpPr>
        <p:spPr>
          <a:xfrm>
            <a:off x="457200" y="2276872"/>
            <a:ext cx="5915000" cy="3849291"/>
          </a:xfrm>
        </p:spPr>
        <p:txBody>
          <a:bodyPr>
            <a:normAutofit/>
          </a:bodyPr>
          <a:lstStyle/>
          <a:p>
            <a:pPr>
              <a:buFontTx/>
              <a:buChar char="•"/>
            </a:pPr>
            <a:r>
              <a:rPr lang="fi-FI" altLang="fi-FI" sz="2400" dirty="0" err="1" smtClean="0"/>
              <a:t>Allt</a:t>
            </a:r>
            <a:r>
              <a:rPr lang="fi-FI" altLang="fi-FI" sz="2400" dirty="0" smtClean="0"/>
              <a:t> </a:t>
            </a:r>
            <a:r>
              <a:rPr lang="fi-FI" altLang="fi-FI" sz="2400" dirty="0" err="1" smtClean="0"/>
              <a:t>fler</a:t>
            </a:r>
            <a:r>
              <a:rPr lang="fi-FI" altLang="fi-FI" sz="2400" dirty="0" smtClean="0"/>
              <a:t> </a:t>
            </a:r>
            <a:r>
              <a:rPr lang="fi-FI" altLang="fi-FI" sz="2400" dirty="0" err="1" smtClean="0"/>
              <a:t>flickor</a:t>
            </a:r>
            <a:r>
              <a:rPr lang="fi-FI" altLang="fi-FI" sz="2400" dirty="0" smtClean="0"/>
              <a:t> </a:t>
            </a:r>
            <a:r>
              <a:rPr lang="fi-FI" altLang="fi-FI" sz="2400" dirty="0" err="1" smtClean="0"/>
              <a:t>går</a:t>
            </a:r>
            <a:r>
              <a:rPr lang="fi-FI" altLang="fi-FI" sz="2400" dirty="0" smtClean="0"/>
              <a:t> i </a:t>
            </a:r>
            <a:r>
              <a:rPr lang="fi-FI" altLang="fi-FI" sz="2400" dirty="0" err="1" smtClean="0"/>
              <a:t>skolan</a:t>
            </a:r>
            <a:r>
              <a:rPr lang="fi-FI" altLang="fi-FI" sz="2400" dirty="0" smtClean="0"/>
              <a:t>.</a:t>
            </a:r>
          </a:p>
          <a:p>
            <a:pPr>
              <a:buFontTx/>
              <a:buChar char="•"/>
            </a:pPr>
            <a:r>
              <a:rPr lang="fi-FI" altLang="fi-FI" sz="2400" dirty="0" err="1" smtClean="0"/>
              <a:t>Allt</a:t>
            </a:r>
            <a:r>
              <a:rPr lang="fi-FI" altLang="fi-FI" sz="2400" dirty="0" smtClean="0"/>
              <a:t> </a:t>
            </a:r>
            <a:r>
              <a:rPr lang="fi-FI" altLang="fi-FI" sz="2400" dirty="0" err="1" smtClean="0"/>
              <a:t>fler</a:t>
            </a:r>
            <a:r>
              <a:rPr lang="fi-FI" altLang="fi-FI" sz="2400" dirty="0" smtClean="0"/>
              <a:t> </a:t>
            </a:r>
            <a:r>
              <a:rPr lang="fi-FI" altLang="fi-FI" sz="2400" dirty="0" err="1" smtClean="0"/>
              <a:t>kvinnor</a:t>
            </a:r>
            <a:r>
              <a:rPr lang="fi-FI" altLang="fi-FI" sz="2400" dirty="0" smtClean="0"/>
              <a:t> </a:t>
            </a:r>
            <a:r>
              <a:rPr lang="fi-FI" altLang="fi-FI" sz="2400" dirty="0" err="1" smtClean="0"/>
              <a:t>förvärvsarbetar</a:t>
            </a:r>
            <a:r>
              <a:rPr lang="fi-FI" altLang="fi-FI" sz="2400" dirty="0" smtClean="0"/>
              <a:t>.</a:t>
            </a:r>
          </a:p>
          <a:p>
            <a:pPr>
              <a:buFontTx/>
              <a:buChar char="•"/>
            </a:pPr>
            <a:r>
              <a:rPr lang="fi-FI" altLang="fi-FI" sz="2400" dirty="0" err="1" smtClean="0"/>
              <a:t>Allt</a:t>
            </a:r>
            <a:r>
              <a:rPr lang="fi-FI" altLang="fi-FI" sz="2400" dirty="0" smtClean="0"/>
              <a:t> </a:t>
            </a:r>
            <a:r>
              <a:rPr lang="fi-FI" altLang="fi-FI" sz="2400" dirty="0" err="1" smtClean="0"/>
              <a:t>fler</a:t>
            </a:r>
            <a:r>
              <a:rPr lang="fi-FI" altLang="fi-FI" sz="2400" dirty="0" smtClean="0"/>
              <a:t> </a:t>
            </a:r>
            <a:r>
              <a:rPr lang="fi-FI" altLang="fi-FI" sz="2400" dirty="0" err="1" smtClean="0"/>
              <a:t>kvinnor</a:t>
            </a:r>
            <a:r>
              <a:rPr lang="fi-FI" altLang="fi-FI" sz="2400" dirty="0" smtClean="0"/>
              <a:t> </a:t>
            </a:r>
            <a:r>
              <a:rPr lang="fi-FI" altLang="fi-FI" sz="2400" dirty="0" err="1" smtClean="0"/>
              <a:t>grundar</a:t>
            </a:r>
            <a:r>
              <a:rPr lang="fi-FI" altLang="fi-FI" sz="2400" dirty="0" smtClean="0"/>
              <a:t> </a:t>
            </a:r>
            <a:r>
              <a:rPr lang="fi-FI" altLang="fi-FI" sz="2400" dirty="0" err="1" smtClean="0"/>
              <a:t>företag</a:t>
            </a:r>
            <a:r>
              <a:rPr lang="fi-FI" altLang="fi-FI" sz="2400" dirty="0" smtClean="0"/>
              <a:t>.</a:t>
            </a:r>
          </a:p>
          <a:p>
            <a:pPr>
              <a:buFontTx/>
              <a:buChar char="•"/>
            </a:pPr>
            <a:r>
              <a:rPr lang="fi-FI" altLang="fi-FI" sz="2400" b="1" dirty="0" smtClean="0"/>
              <a:t> </a:t>
            </a:r>
            <a:r>
              <a:rPr lang="fi-FI" altLang="fi-FI" sz="2400" b="1" dirty="0" err="1" smtClean="0"/>
              <a:t>Företagande</a:t>
            </a:r>
            <a:r>
              <a:rPr lang="fi-FI" altLang="fi-FI" sz="2400" b="1" dirty="0" smtClean="0"/>
              <a:t> </a:t>
            </a:r>
            <a:r>
              <a:rPr lang="fi-FI" altLang="fi-FI" sz="2400" b="1" dirty="0" err="1" smtClean="0"/>
              <a:t>ökar</a:t>
            </a:r>
            <a:r>
              <a:rPr lang="fi-FI" altLang="fi-FI" sz="2400" b="1" dirty="0" smtClean="0"/>
              <a:t> </a:t>
            </a:r>
            <a:r>
              <a:rPr lang="fi-FI" altLang="fi-FI" sz="2400" b="1" dirty="0" err="1" smtClean="0"/>
              <a:t>mer</a:t>
            </a:r>
            <a:r>
              <a:rPr lang="fi-FI" altLang="fi-FI" sz="2400" b="1" dirty="0" smtClean="0"/>
              <a:t> </a:t>
            </a:r>
            <a:r>
              <a:rPr lang="fi-FI" altLang="fi-FI" sz="2400" b="1" dirty="0" err="1" smtClean="0"/>
              <a:t>bland</a:t>
            </a:r>
            <a:r>
              <a:rPr lang="fi-FI" altLang="fi-FI" sz="2400" b="1" dirty="0" smtClean="0"/>
              <a:t> </a:t>
            </a:r>
            <a:r>
              <a:rPr lang="fi-FI" altLang="fi-FI" sz="2400" b="1" dirty="0" err="1" smtClean="0"/>
              <a:t>kvinnorna</a:t>
            </a:r>
            <a:r>
              <a:rPr lang="fi-FI" altLang="fi-FI" sz="2400" b="1" dirty="0" smtClean="0"/>
              <a:t> </a:t>
            </a:r>
            <a:r>
              <a:rPr lang="fi-FI" altLang="fi-FI" sz="2400" b="1" dirty="0" err="1" smtClean="0"/>
              <a:t>än</a:t>
            </a:r>
            <a:r>
              <a:rPr lang="fi-FI" altLang="fi-FI" sz="2400" b="1" dirty="0" smtClean="0"/>
              <a:t>      </a:t>
            </a:r>
            <a:r>
              <a:rPr lang="fi-FI" altLang="fi-FI" sz="2400" b="1" dirty="0" err="1" smtClean="0"/>
              <a:t>bland</a:t>
            </a:r>
            <a:r>
              <a:rPr lang="fi-FI" altLang="fi-FI" sz="2400" b="1" dirty="0" smtClean="0"/>
              <a:t> </a:t>
            </a:r>
            <a:r>
              <a:rPr lang="fi-FI" altLang="fi-FI" sz="2400" b="1" dirty="0" err="1" smtClean="0"/>
              <a:t>männen</a:t>
            </a:r>
            <a:r>
              <a:rPr lang="fi-FI" altLang="fi-FI" sz="2400" b="1" dirty="0" smtClean="0"/>
              <a:t>.</a:t>
            </a:r>
          </a:p>
          <a:p>
            <a:pPr>
              <a:buFontTx/>
              <a:buChar char="•"/>
            </a:pPr>
            <a:r>
              <a:rPr lang="fi-FI" altLang="fi-FI" sz="2400" dirty="0" err="1" smtClean="0"/>
              <a:t>Flickors</a:t>
            </a:r>
            <a:r>
              <a:rPr lang="fi-FI" altLang="fi-FI" sz="2400" dirty="0" smtClean="0"/>
              <a:t> </a:t>
            </a:r>
            <a:r>
              <a:rPr lang="fi-FI" altLang="fi-FI" sz="2400" dirty="0" err="1" smtClean="0"/>
              <a:t>och</a:t>
            </a:r>
            <a:r>
              <a:rPr lang="fi-FI" altLang="fi-FI" sz="2400" dirty="0" smtClean="0"/>
              <a:t> </a:t>
            </a:r>
            <a:r>
              <a:rPr lang="fi-FI" altLang="fi-FI" sz="2400" dirty="0" err="1" smtClean="0"/>
              <a:t>kvinnors</a:t>
            </a:r>
            <a:r>
              <a:rPr lang="fi-FI" altLang="fi-FI" sz="2400" dirty="0" smtClean="0"/>
              <a:t> </a:t>
            </a:r>
            <a:r>
              <a:rPr lang="fi-FI" altLang="fi-FI" sz="2400" dirty="0" err="1" smtClean="0"/>
              <a:t>hälsa</a:t>
            </a:r>
            <a:r>
              <a:rPr lang="fi-FI" altLang="fi-FI" sz="2400" dirty="0" smtClean="0"/>
              <a:t> </a:t>
            </a:r>
            <a:r>
              <a:rPr lang="fi-FI" altLang="fi-FI" sz="2400" dirty="0" err="1" smtClean="0"/>
              <a:t>har</a:t>
            </a:r>
            <a:r>
              <a:rPr lang="fi-FI" altLang="fi-FI" sz="2400" dirty="0" smtClean="0"/>
              <a:t> </a:t>
            </a:r>
            <a:r>
              <a:rPr lang="fi-FI" altLang="fi-FI" sz="2400" dirty="0" err="1" smtClean="0"/>
              <a:t>förbättrats</a:t>
            </a:r>
            <a:r>
              <a:rPr lang="fi-FI" altLang="fi-FI" sz="2400" dirty="0" smtClean="0"/>
              <a:t>.</a:t>
            </a:r>
          </a:p>
          <a:p>
            <a:pPr>
              <a:buFontTx/>
              <a:buChar char="•"/>
            </a:pPr>
            <a:r>
              <a:rPr lang="fi-FI" altLang="fi-FI" sz="2400" dirty="0" err="1" smtClean="0"/>
              <a:t>Kvinnornas</a:t>
            </a:r>
            <a:r>
              <a:rPr lang="fi-FI" altLang="fi-FI" sz="2400" dirty="0" smtClean="0"/>
              <a:t> </a:t>
            </a:r>
            <a:r>
              <a:rPr lang="fi-FI" altLang="fi-FI" sz="2400" dirty="0" err="1" smtClean="0"/>
              <a:t>möjligheter</a:t>
            </a:r>
            <a:r>
              <a:rPr lang="fi-FI" altLang="fi-FI" sz="2400" dirty="0" smtClean="0"/>
              <a:t> </a:t>
            </a:r>
            <a:r>
              <a:rPr lang="fi-FI" altLang="fi-FI" sz="2400" dirty="0" err="1" smtClean="0"/>
              <a:t>att</a:t>
            </a:r>
            <a:r>
              <a:rPr lang="fi-FI" altLang="fi-FI" sz="2400" dirty="0" smtClean="0"/>
              <a:t> delta i det </a:t>
            </a:r>
            <a:r>
              <a:rPr lang="fi-FI" altLang="fi-FI" sz="2400" dirty="0" err="1" smtClean="0"/>
              <a:t>gemensamma</a:t>
            </a:r>
            <a:r>
              <a:rPr lang="fi-FI" altLang="fi-FI" sz="2400" dirty="0" smtClean="0"/>
              <a:t> </a:t>
            </a:r>
            <a:r>
              <a:rPr lang="fi-FI" altLang="fi-FI" sz="2400" dirty="0" err="1" smtClean="0"/>
              <a:t>beslutsfattandet</a:t>
            </a:r>
            <a:r>
              <a:rPr lang="fi-FI" altLang="fi-FI" sz="2400" dirty="0" smtClean="0"/>
              <a:t> </a:t>
            </a:r>
            <a:r>
              <a:rPr lang="fi-FI" altLang="fi-FI" sz="2400" dirty="0" err="1" smtClean="0"/>
              <a:t>har</a:t>
            </a:r>
            <a:r>
              <a:rPr lang="fi-FI" altLang="fi-FI" sz="2400" dirty="0" smtClean="0"/>
              <a:t> </a:t>
            </a:r>
            <a:r>
              <a:rPr lang="fi-FI" altLang="fi-FI" sz="2400" dirty="0" err="1" smtClean="0"/>
              <a:t>förbättrats</a:t>
            </a:r>
            <a:r>
              <a:rPr lang="fi-FI" altLang="fi-FI" sz="2400" dirty="0" smtClean="0"/>
              <a:t>.</a:t>
            </a:r>
          </a:p>
          <a:p>
            <a:pPr>
              <a:spcBef>
                <a:spcPct val="0"/>
              </a:spcBef>
            </a:pPr>
            <a:endParaRPr lang="fi-FI" altLang="fi-FI" dirty="0" smtClean="0"/>
          </a:p>
          <a:p>
            <a:endParaRPr lang="fi-FI" dirty="0"/>
          </a:p>
        </p:txBody>
      </p:sp>
    </p:spTree>
    <p:extLst>
      <p:ext uri="{BB962C8B-B14F-4D97-AF65-F5344CB8AC3E}">
        <p14:creationId xmlns:p14="http://schemas.microsoft.com/office/powerpoint/2010/main" val="379996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fi-FI" sz="3600" dirty="0" err="1" smtClean="0">
                <a:latin typeface="MiddleMan" pitchFamily="50" charset="0"/>
              </a:rPr>
              <a:t>Kvinnorna</a:t>
            </a:r>
            <a:r>
              <a:rPr lang="fi-FI" sz="3600" dirty="0" smtClean="0">
                <a:latin typeface="MiddleMan" pitchFamily="50" charset="0"/>
              </a:rPr>
              <a:t> </a:t>
            </a:r>
            <a:r>
              <a:rPr lang="fi-FI" sz="3600" dirty="0" err="1" smtClean="0">
                <a:latin typeface="MiddleMan" pitchFamily="50" charset="0"/>
              </a:rPr>
              <a:t>och</a:t>
            </a:r>
            <a:r>
              <a:rPr lang="fi-FI" sz="3600" dirty="0" smtClean="0">
                <a:latin typeface="MiddleMan" pitchFamily="50" charset="0"/>
              </a:rPr>
              <a:t> </a:t>
            </a:r>
            <a:r>
              <a:rPr lang="fi-FI" sz="3600" dirty="0" err="1" smtClean="0">
                <a:latin typeface="MiddleMan" pitchFamily="50" charset="0"/>
              </a:rPr>
              <a:t>målen</a:t>
            </a:r>
            <a:r>
              <a:rPr lang="fi-FI" sz="3600" dirty="0" smtClean="0">
                <a:latin typeface="MiddleMan" pitchFamily="50" charset="0"/>
              </a:rPr>
              <a:t> för </a:t>
            </a:r>
            <a:r>
              <a:rPr lang="fi-FI" sz="3600" dirty="0" err="1" smtClean="0">
                <a:latin typeface="MiddleMan" pitchFamily="50" charset="0"/>
              </a:rPr>
              <a:t>hållbar</a:t>
            </a:r>
            <a:r>
              <a:rPr lang="fi-FI" sz="3600" dirty="0" smtClean="0">
                <a:latin typeface="MiddleMan" pitchFamily="50" charset="0"/>
              </a:rPr>
              <a:t> </a:t>
            </a:r>
            <a:r>
              <a:rPr lang="fi-FI" sz="3600" dirty="0" err="1" smtClean="0">
                <a:latin typeface="MiddleMan" pitchFamily="50" charset="0"/>
              </a:rPr>
              <a:t>utveckling</a:t>
            </a:r>
            <a:endParaRPr lang="fi-FI" sz="3600" dirty="0">
              <a:latin typeface="MiddleMan" pitchFamily="50" charset="0"/>
            </a:endParaRPr>
          </a:p>
        </p:txBody>
      </p:sp>
      <p:sp>
        <p:nvSpPr>
          <p:cNvPr id="3" name="Content Placeholder 2"/>
          <p:cNvSpPr>
            <a:spLocks noGrp="1"/>
          </p:cNvSpPr>
          <p:nvPr>
            <p:ph idx="1"/>
          </p:nvPr>
        </p:nvSpPr>
        <p:spPr>
          <a:xfrm>
            <a:off x="457200" y="1484784"/>
            <a:ext cx="8229600" cy="4641379"/>
          </a:xfrm>
        </p:spPr>
        <p:txBody>
          <a:bodyPr>
            <a:normAutofit fontScale="92500"/>
          </a:bodyPr>
          <a:lstStyle/>
          <a:p>
            <a:pPr marL="354013" lvl="1" indent="0">
              <a:buFontTx/>
              <a:buNone/>
              <a:defRPr/>
            </a:pPr>
            <a:r>
              <a:rPr lang="fi-FI" altLang="fi-FI" sz="2600" dirty="0" smtClean="0"/>
              <a:t>Det </a:t>
            </a:r>
            <a:r>
              <a:rPr lang="fi-FI" altLang="fi-FI" sz="2600" dirty="0" err="1" smtClean="0"/>
              <a:t>är</a:t>
            </a:r>
            <a:r>
              <a:rPr lang="fi-FI" altLang="fi-FI" sz="2600" dirty="0" smtClean="0"/>
              <a:t> </a:t>
            </a:r>
            <a:r>
              <a:rPr lang="fi-FI" altLang="fi-FI" sz="2600" dirty="0" err="1" smtClean="0"/>
              <a:t>fortfarande</a:t>
            </a:r>
            <a:r>
              <a:rPr lang="fi-FI" altLang="fi-FI" sz="2600" dirty="0" smtClean="0"/>
              <a:t> </a:t>
            </a:r>
            <a:r>
              <a:rPr lang="fi-FI" altLang="fi-FI" sz="2600" dirty="0" err="1" smtClean="0"/>
              <a:t>aktuellt</a:t>
            </a:r>
            <a:r>
              <a:rPr lang="fi-FI" altLang="fi-FI" sz="2600" dirty="0" smtClean="0"/>
              <a:t> </a:t>
            </a:r>
            <a:r>
              <a:rPr lang="fi-FI" altLang="fi-FI" sz="2600" dirty="0" err="1" smtClean="0"/>
              <a:t>att</a:t>
            </a:r>
            <a:r>
              <a:rPr lang="fi-FI" altLang="fi-FI" sz="2600" dirty="0" smtClean="0"/>
              <a:t> </a:t>
            </a:r>
            <a:r>
              <a:rPr lang="fi-FI" altLang="fi-FI" sz="2600" dirty="0" err="1" smtClean="0"/>
              <a:t>förbättra</a:t>
            </a:r>
            <a:r>
              <a:rPr lang="fi-FI" altLang="fi-FI" sz="2600" dirty="0" smtClean="0"/>
              <a:t> </a:t>
            </a:r>
            <a:r>
              <a:rPr lang="fi-FI" altLang="fi-FI" sz="2600" dirty="0" err="1" smtClean="0"/>
              <a:t>kvinnornas</a:t>
            </a:r>
            <a:r>
              <a:rPr lang="fi-FI" altLang="fi-FI" sz="2600" dirty="0" smtClean="0"/>
              <a:t> </a:t>
            </a:r>
            <a:r>
              <a:rPr lang="fi-FI" altLang="fi-FI" sz="2600" dirty="0" err="1" smtClean="0"/>
              <a:t>och</a:t>
            </a:r>
            <a:r>
              <a:rPr lang="fi-FI" altLang="fi-FI" sz="2600" dirty="0" smtClean="0"/>
              <a:t> </a:t>
            </a:r>
            <a:r>
              <a:rPr lang="fi-FI" altLang="fi-FI" sz="2600" dirty="0" err="1" smtClean="0"/>
              <a:t>flickornas</a:t>
            </a:r>
            <a:r>
              <a:rPr lang="fi-FI" altLang="fi-FI" sz="2600" dirty="0" smtClean="0"/>
              <a:t> </a:t>
            </a:r>
            <a:r>
              <a:rPr lang="fi-FI" altLang="fi-FI" sz="2600" dirty="0" err="1" smtClean="0"/>
              <a:t>ställning</a:t>
            </a:r>
            <a:r>
              <a:rPr lang="fi-FI" altLang="fi-FI" sz="2600" dirty="0" smtClean="0"/>
              <a:t> </a:t>
            </a:r>
            <a:r>
              <a:rPr lang="fi-FI" altLang="fi-FI" sz="2600" dirty="0" err="1" smtClean="0"/>
              <a:t>och</a:t>
            </a:r>
            <a:r>
              <a:rPr lang="fi-FI" altLang="fi-FI" sz="2600" dirty="0" smtClean="0"/>
              <a:t> </a:t>
            </a:r>
            <a:r>
              <a:rPr lang="fi-FI" altLang="fi-FI" sz="2600" dirty="0" err="1" smtClean="0"/>
              <a:t>att</a:t>
            </a:r>
            <a:r>
              <a:rPr lang="fi-FI" altLang="fi-FI" sz="2600" dirty="0" smtClean="0"/>
              <a:t> </a:t>
            </a:r>
            <a:r>
              <a:rPr lang="fi-FI" altLang="fi-FI" sz="2600" dirty="0" err="1" smtClean="0"/>
              <a:t>främja</a:t>
            </a:r>
            <a:r>
              <a:rPr lang="fi-FI" altLang="fi-FI" sz="2600" dirty="0" smtClean="0"/>
              <a:t> </a:t>
            </a:r>
            <a:r>
              <a:rPr lang="fi-FI" altLang="fi-FI" sz="2600" dirty="0" err="1" smtClean="0"/>
              <a:t>deras</a:t>
            </a:r>
            <a:r>
              <a:rPr lang="fi-FI" altLang="fi-FI" sz="2600" dirty="0" smtClean="0"/>
              <a:t> </a:t>
            </a:r>
            <a:r>
              <a:rPr lang="fi-FI" altLang="fi-FI" sz="2600" dirty="0" err="1" smtClean="0"/>
              <a:t>rättigheter</a:t>
            </a:r>
            <a:r>
              <a:rPr lang="fi-FI" altLang="fi-FI" sz="2600" dirty="0" smtClean="0"/>
              <a:t>.</a:t>
            </a:r>
            <a:endParaRPr lang="fi-FI" altLang="fi-FI" sz="2600" dirty="0"/>
          </a:p>
          <a:p>
            <a:pPr lvl="1">
              <a:defRPr/>
            </a:pPr>
            <a:r>
              <a:rPr lang="fi-FI" altLang="fi-FI" sz="2600" dirty="0" err="1" smtClean="0"/>
              <a:t>Minska</a:t>
            </a:r>
            <a:r>
              <a:rPr lang="fi-FI" altLang="fi-FI" sz="2600" dirty="0" smtClean="0"/>
              <a:t> </a:t>
            </a:r>
            <a:r>
              <a:rPr lang="fi-FI" altLang="fi-FI" sz="2600" dirty="0" err="1" smtClean="0"/>
              <a:t>fattigdomen</a:t>
            </a:r>
            <a:endParaRPr lang="fi-FI" altLang="fi-FI" sz="2600" dirty="0"/>
          </a:p>
          <a:p>
            <a:pPr lvl="1">
              <a:defRPr/>
            </a:pPr>
            <a:r>
              <a:rPr lang="fi-FI" altLang="fi-FI" sz="2600" dirty="0" smtClean="0"/>
              <a:t>Ett </a:t>
            </a:r>
            <a:r>
              <a:rPr lang="fi-FI" altLang="fi-FI" sz="2600" dirty="0" err="1" smtClean="0"/>
              <a:t>hälsosamt</a:t>
            </a:r>
            <a:r>
              <a:rPr lang="fi-FI" altLang="fi-FI" sz="2600" dirty="0" smtClean="0"/>
              <a:t> liv </a:t>
            </a:r>
            <a:r>
              <a:rPr lang="fi-FI" altLang="fi-FI" sz="2600" dirty="0" err="1" smtClean="0"/>
              <a:t>och</a:t>
            </a:r>
            <a:r>
              <a:rPr lang="fi-FI" altLang="fi-FI" sz="2600" dirty="0" smtClean="0"/>
              <a:t> </a:t>
            </a:r>
            <a:r>
              <a:rPr lang="fi-FI" altLang="fi-FI" sz="2600" dirty="0" err="1" smtClean="0"/>
              <a:t>välfärd</a:t>
            </a:r>
            <a:endParaRPr lang="fi-FI" altLang="fi-FI" sz="2600" dirty="0"/>
          </a:p>
          <a:p>
            <a:pPr lvl="1">
              <a:defRPr/>
            </a:pPr>
            <a:r>
              <a:rPr lang="fi-FI" altLang="fi-FI" sz="2600" dirty="0" err="1" smtClean="0"/>
              <a:t>Utbildning</a:t>
            </a:r>
            <a:r>
              <a:rPr lang="fi-FI" altLang="fi-FI" sz="2600" dirty="0" smtClean="0"/>
              <a:t> </a:t>
            </a:r>
            <a:r>
              <a:rPr lang="fi-FI" altLang="fi-FI" sz="2600" dirty="0" err="1" smtClean="0"/>
              <a:t>som</a:t>
            </a:r>
            <a:r>
              <a:rPr lang="fi-FI" altLang="fi-FI" sz="2600" dirty="0" smtClean="0"/>
              <a:t> </a:t>
            </a:r>
            <a:r>
              <a:rPr lang="fi-FI" altLang="fi-FI" sz="2600" dirty="0" err="1" smtClean="0"/>
              <a:t>är</a:t>
            </a:r>
            <a:r>
              <a:rPr lang="fi-FI" altLang="fi-FI" sz="2600" dirty="0" smtClean="0"/>
              <a:t> </a:t>
            </a:r>
            <a:r>
              <a:rPr lang="fi-FI" altLang="fi-FI" sz="2600" dirty="0" err="1" smtClean="0"/>
              <a:t>jämlik</a:t>
            </a:r>
            <a:r>
              <a:rPr lang="fi-FI" altLang="fi-FI" sz="2600" dirty="0" smtClean="0"/>
              <a:t>, av </a:t>
            </a:r>
            <a:r>
              <a:rPr lang="fi-FI" altLang="fi-FI" sz="2600" dirty="0" err="1" smtClean="0"/>
              <a:t>god</a:t>
            </a:r>
            <a:r>
              <a:rPr lang="fi-FI" altLang="fi-FI" sz="2600" dirty="0" smtClean="0"/>
              <a:t> </a:t>
            </a:r>
            <a:r>
              <a:rPr lang="fi-FI" altLang="fi-FI" sz="2600" dirty="0" err="1" smtClean="0"/>
              <a:t>kvalitet</a:t>
            </a:r>
            <a:r>
              <a:rPr lang="fi-FI" altLang="fi-FI" sz="2600" dirty="0" smtClean="0"/>
              <a:t> </a:t>
            </a:r>
            <a:r>
              <a:rPr lang="fi-FI" altLang="fi-FI" sz="2600" dirty="0" err="1" smtClean="0"/>
              <a:t>och</a:t>
            </a:r>
            <a:r>
              <a:rPr lang="fi-FI" altLang="fi-FI" sz="2600" dirty="0" smtClean="0"/>
              <a:t> </a:t>
            </a:r>
            <a:r>
              <a:rPr lang="fi-FI" altLang="fi-FI" sz="2600" dirty="0" err="1" smtClean="0"/>
              <a:t>öppen</a:t>
            </a:r>
            <a:r>
              <a:rPr lang="fi-FI" altLang="fi-FI" sz="2600" dirty="0" smtClean="0"/>
              <a:t> för alla</a:t>
            </a:r>
            <a:endParaRPr lang="fi-FI" altLang="fi-FI" sz="2600" dirty="0"/>
          </a:p>
          <a:p>
            <a:pPr lvl="1">
              <a:defRPr/>
            </a:pPr>
            <a:r>
              <a:rPr lang="fi-FI" altLang="fi-FI" sz="2600" dirty="0" err="1" smtClean="0"/>
              <a:t>Ekonomisk</a:t>
            </a:r>
            <a:r>
              <a:rPr lang="fi-FI" altLang="fi-FI" sz="2600" dirty="0" smtClean="0"/>
              <a:t> </a:t>
            </a:r>
            <a:r>
              <a:rPr lang="fi-FI" altLang="fi-FI" sz="2600" dirty="0" err="1" smtClean="0"/>
              <a:t>tillväxt</a:t>
            </a:r>
            <a:r>
              <a:rPr lang="fi-FI" altLang="fi-FI" sz="2600" dirty="0" smtClean="0"/>
              <a:t> </a:t>
            </a:r>
            <a:r>
              <a:rPr lang="fi-FI" altLang="fi-FI" sz="2600" dirty="0" err="1" smtClean="0"/>
              <a:t>åt</a:t>
            </a:r>
            <a:r>
              <a:rPr lang="fi-FI" altLang="fi-FI" sz="2600" dirty="0" smtClean="0"/>
              <a:t> alla, </a:t>
            </a:r>
            <a:r>
              <a:rPr lang="fi-FI" altLang="fi-FI" sz="2600" dirty="0" err="1" smtClean="0"/>
              <a:t>arbete</a:t>
            </a:r>
            <a:r>
              <a:rPr lang="fi-FI" altLang="fi-FI" sz="2600" dirty="0" smtClean="0"/>
              <a:t> </a:t>
            </a:r>
            <a:r>
              <a:rPr lang="fi-FI" altLang="fi-FI" sz="2600" dirty="0" err="1" smtClean="0"/>
              <a:t>åt</a:t>
            </a:r>
            <a:r>
              <a:rPr lang="fi-FI" altLang="fi-FI" sz="2600" dirty="0" smtClean="0"/>
              <a:t> alla </a:t>
            </a:r>
            <a:r>
              <a:rPr lang="fi-FI" altLang="fi-FI" sz="2600" dirty="0" err="1" smtClean="0"/>
              <a:t>och</a:t>
            </a:r>
            <a:r>
              <a:rPr lang="fi-FI" altLang="fi-FI" sz="2600" dirty="0" smtClean="0"/>
              <a:t> </a:t>
            </a:r>
            <a:r>
              <a:rPr lang="fi-FI" altLang="fi-FI" sz="2600" dirty="0" err="1" smtClean="0"/>
              <a:t>drägliga</a:t>
            </a:r>
            <a:r>
              <a:rPr lang="fi-FI" altLang="fi-FI" sz="2600" dirty="0" smtClean="0"/>
              <a:t> </a:t>
            </a:r>
            <a:r>
              <a:rPr lang="fi-FI" altLang="fi-FI" sz="2600" dirty="0" err="1" smtClean="0"/>
              <a:t>arbetsvillkor</a:t>
            </a:r>
            <a:endParaRPr lang="fi-FI" altLang="fi-FI" sz="2600" dirty="0"/>
          </a:p>
          <a:p>
            <a:pPr lvl="1">
              <a:defRPr/>
            </a:pPr>
            <a:r>
              <a:rPr lang="fi-FI" altLang="fi-FI" sz="2600" dirty="0" err="1" smtClean="0"/>
              <a:t>Minskad</a:t>
            </a:r>
            <a:r>
              <a:rPr lang="fi-FI" altLang="fi-FI" sz="2600" dirty="0" smtClean="0"/>
              <a:t> </a:t>
            </a:r>
            <a:r>
              <a:rPr lang="fi-FI" altLang="fi-FI" sz="2600" dirty="0" err="1" smtClean="0"/>
              <a:t>diskriminering</a:t>
            </a:r>
            <a:r>
              <a:rPr lang="fi-FI" altLang="fi-FI" sz="2600" dirty="0" smtClean="0"/>
              <a:t> av </a:t>
            </a:r>
            <a:r>
              <a:rPr lang="fi-FI" altLang="fi-FI" sz="2600" dirty="0" err="1" smtClean="0"/>
              <a:t>olika</a:t>
            </a:r>
            <a:r>
              <a:rPr lang="fi-FI" altLang="fi-FI" sz="2600" dirty="0" smtClean="0"/>
              <a:t> </a:t>
            </a:r>
            <a:r>
              <a:rPr lang="fi-FI" altLang="fi-FI" sz="2600" dirty="0" err="1" smtClean="0"/>
              <a:t>folkgrupper</a:t>
            </a:r>
            <a:r>
              <a:rPr lang="fi-FI" altLang="fi-FI" sz="2600" dirty="0" smtClean="0"/>
              <a:t> </a:t>
            </a:r>
            <a:r>
              <a:rPr lang="fi-FI" altLang="fi-FI" sz="2600" dirty="0" err="1" smtClean="0"/>
              <a:t>inom</a:t>
            </a:r>
            <a:r>
              <a:rPr lang="fi-FI" altLang="fi-FI" sz="2600" dirty="0" smtClean="0"/>
              <a:t> landet </a:t>
            </a:r>
            <a:r>
              <a:rPr lang="fi-FI" altLang="fi-FI" sz="2600" dirty="0" err="1" smtClean="0"/>
              <a:t>t.ex</a:t>
            </a:r>
            <a:r>
              <a:rPr lang="fi-FI" altLang="fi-FI" sz="2600" dirty="0" smtClean="0"/>
              <a:t>. </a:t>
            </a:r>
            <a:r>
              <a:rPr lang="fi-FI" altLang="fi-FI" sz="2600" dirty="0" err="1" smtClean="0"/>
              <a:t>kvinnor</a:t>
            </a:r>
            <a:r>
              <a:rPr lang="fi-FI" altLang="fi-FI" sz="2600" dirty="0" smtClean="0"/>
              <a:t> i </a:t>
            </a:r>
            <a:r>
              <a:rPr lang="fi-FI" altLang="fi-FI" sz="2600" dirty="0" err="1" smtClean="0"/>
              <a:t>etniska</a:t>
            </a:r>
            <a:r>
              <a:rPr lang="fi-FI" altLang="fi-FI" sz="2600" dirty="0" smtClean="0"/>
              <a:t> </a:t>
            </a:r>
            <a:r>
              <a:rPr lang="fi-FI" altLang="fi-FI" sz="2600" dirty="0" err="1" smtClean="0"/>
              <a:t>minoriteter</a:t>
            </a:r>
            <a:endParaRPr lang="fi-FI" altLang="fi-FI" sz="2600" dirty="0"/>
          </a:p>
          <a:p>
            <a:pPr marL="354013" lvl="1" indent="0">
              <a:buFontTx/>
              <a:buNone/>
              <a:defRPr/>
            </a:pPr>
            <a:r>
              <a:rPr lang="fi-FI" altLang="fi-FI" sz="2600" dirty="0" smtClean="0"/>
              <a:t>Man </a:t>
            </a:r>
            <a:r>
              <a:rPr lang="fi-FI" altLang="fi-FI" sz="2600" dirty="0" err="1" smtClean="0"/>
              <a:t>fäster</a:t>
            </a:r>
            <a:r>
              <a:rPr lang="fi-FI" altLang="fi-FI" sz="2600" dirty="0" smtClean="0"/>
              <a:t> </a:t>
            </a:r>
            <a:r>
              <a:rPr lang="fi-FI" altLang="fi-FI" sz="2600" dirty="0" err="1" smtClean="0"/>
              <a:t>allt</a:t>
            </a:r>
            <a:r>
              <a:rPr lang="fi-FI" altLang="fi-FI" sz="2600" dirty="0" smtClean="0"/>
              <a:t> </a:t>
            </a:r>
            <a:r>
              <a:rPr lang="fi-FI" altLang="fi-FI" sz="2600" dirty="0" err="1" smtClean="0"/>
              <a:t>större</a:t>
            </a:r>
            <a:r>
              <a:rPr lang="fi-FI" altLang="fi-FI" sz="2600" dirty="0" smtClean="0"/>
              <a:t> </a:t>
            </a:r>
            <a:r>
              <a:rPr lang="fi-FI" altLang="fi-FI" sz="2600" dirty="0" err="1" smtClean="0"/>
              <a:t>uppmärksamhet</a:t>
            </a:r>
            <a:r>
              <a:rPr lang="fi-FI" altLang="fi-FI" sz="2600" dirty="0" smtClean="0"/>
              <a:t> </a:t>
            </a:r>
            <a:r>
              <a:rPr lang="fi-FI" altLang="fi-FI" sz="2600" dirty="0" err="1" smtClean="0"/>
              <a:t>vid</a:t>
            </a:r>
            <a:r>
              <a:rPr lang="fi-FI" altLang="fi-FI" sz="2600" dirty="0" smtClean="0"/>
              <a:t>  </a:t>
            </a:r>
            <a:r>
              <a:rPr lang="fi-FI" altLang="fi-FI" sz="2600" b="1" dirty="0" smtClean="0">
                <a:solidFill>
                  <a:schemeClr val="bg2">
                    <a:lumMod val="50000"/>
                  </a:schemeClr>
                </a:solidFill>
              </a:rPr>
              <a:t>de </a:t>
            </a:r>
            <a:r>
              <a:rPr lang="fi-FI" altLang="fi-FI" sz="2600" b="1" dirty="0" err="1" smtClean="0">
                <a:solidFill>
                  <a:schemeClr val="bg2">
                    <a:lumMod val="50000"/>
                  </a:schemeClr>
                </a:solidFill>
              </a:rPr>
              <a:t>grundläggande</a:t>
            </a:r>
            <a:r>
              <a:rPr lang="fi-FI" altLang="fi-FI" sz="2600" b="1" dirty="0" smtClean="0">
                <a:solidFill>
                  <a:schemeClr val="bg2">
                    <a:lumMod val="50000"/>
                  </a:schemeClr>
                </a:solidFill>
              </a:rPr>
              <a:t> </a:t>
            </a:r>
            <a:r>
              <a:rPr lang="fi-FI" altLang="fi-FI" sz="2600" b="1" dirty="0" err="1" smtClean="0">
                <a:solidFill>
                  <a:schemeClr val="bg2">
                    <a:lumMod val="50000"/>
                  </a:schemeClr>
                </a:solidFill>
              </a:rPr>
              <a:t>orsakerna</a:t>
            </a:r>
            <a:r>
              <a:rPr lang="fi-FI" altLang="fi-FI" sz="2600" b="1" dirty="0" smtClean="0">
                <a:solidFill>
                  <a:schemeClr val="bg2">
                    <a:lumMod val="50000"/>
                  </a:schemeClr>
                </a:solidFill>
              </a:rPr>
              <a:t> </a:t>
            </a:r>
            <a:r>
              <a:rPr lang="fi-FI" altLang="fi-FI" sz="2600" b="1" dirty="0" err="1" smtClean="0">
                <a:solidFill>
                  <a:schemeClr val="bg2">
                    <a:lumMod val="50000"/>
                  </a:schemeClr>
                </a:solidFill>
              </a:rPr>
              <a:t>till</a:t>
            </a:r>
            <a:r>
              <a:rPr lang="fi-FI" altLang="fi-FI" sz="2600" b="1" dirty="0" smtClean="0">
                <a:solidFill>
                  <a:schemeClr val="bg2">
                    <a:lumMod val="50000"/>
                  </a:schemeClr>
                </a:solidFill>
              </a:rPr>
              <a:t> </a:t>
            </a:r>
            <a:r>
              <a:rPr lang="fi-FI" altLang="fi-FI" sz="2600" b="1" dirty="0" err="1" smtClean="0">
                <a:solidFill>
                  <a:schemeClr val="bg2">
                    <a:lumMod val="50000"/>
                  </a:schemeClr>
                </a:solidFill>
              </a:rPr>
              <a:t>ojämlikheten</a:t>
            </a:r>
            <a:r>
              <a:rPr lang="fi-FI" altLang="fi-FI" sz="2600" b="1" dirty="0" smtClean="0">
                <a:solidFill>
                  <a:schemeClr val="bg2">
                    <a:lumMod val="50000"/>
                  </a:schemeClr>
                </a:solidFill>
              </a:rPr>
              <a:t>.</a:t>
            </a:r>
            <a:endParaRPr lang="fi-FI" altLang="fi-FI" sz="2600" dirty="0">
              <a:solidFill>
                <a:schemeClr val="bg2">
                  <a:lumMod val="50000"/>
                </a:schemeClr>
              </a:solidFill>
            </a:endParaRPr>
          </a:p>
          <a:p>
            <a:pPr marL="0" indent="0">
              <a:buNone/>
            </a:pPr>
            <a:endParaRPr lang="fi-FI" dirty="0"/>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0310" y="5598000"/>
            <a:ext cx="993690" cy="1260000"/>
          </a:xfrm>
          <a:prstGeom prst="rect">
            <a:avLst/>
          </a:prstGeom>
        </p:spPr>
      </p:pic>
    </p:spTree>
    <p:extLst>
      <p:ext uri="{BB962C8B-B14F-4D97-AF65-F5344CB8AC3E}">
        <p14:creationId xmlns:p14="http://schemas.microsoft.com/office/powerpoint/2010/main" val="288516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i-FI" altLang="fi-FI" sz="3600" dirty="0" smtClean="0">
                <a:latin typeface="MiddleMan" pitchFamily="50" charset="0"/>
              </a:rPr>
              <a:t>… </a:t>
            </a:r>
            <a:r>
              <a:rPr lang="fi-FI" altLang="fi-FI" sz="3600" dirty="0" err="1" smtClean="0">
                <a:latin typeface="MiddleMan" pitchFamily="50" charset="0"/>
              </a:rPr>
              <a:t>men</a:t>
            </a:r>
            <a:r>
              <a:rPr lang="fi-FI" altLang="fi-FI" sz="3600" dirty="0" smtClean="0">
                <a:latin typeface="MiddleMan" pitchFamily="50" charset="0"/>
              </a:rPr>
              <a:t> </a:t>
            </a:r>
            <a:r>
              <a:rPr lang="fi-FI" altLang="fi-FI" sz="3600" dirty="0" err="1" smtClean="0">
                <a:latin typeface="MiddleMan" pitchFamily="50" charset="0"/>
              </a:rPr>
              <a:t>fortfarande</a:t>
            </a:r>
            <a:r>
              <a:rPr lang="fi-FI" altLang="fi-FI" sz="3600" dirty="0" smtClean="0">
                <a:latin typeface="MiddleMan" pitchFamily="50" charset="0"/>
              </a:rPr>
              <a:t>:</a:t>
            </a:r>
            <a:endParaRPr lang="fi-FI" sz="3600" dirty="0">
              <a:latin typeface="MiddleMan" pitchFamily="50" charset="0"/>
            </a:endParaRPr>
          </a:p>
        </p:txBody>
      </p:sp>
      <p:sp>
        <p:nvSpPr>
          <p:cNvPr id="3" name="Content Placeholder 2"/>
          <p:cNvSpPr>
            <a:spLocks noGrp="1"/>
          </p:cNvSpPr>
          <p:nvPr>
            <p:ph idx="1"/>
          </p:nvPr>
        </p:nvSpPr>
        <p:spPr>
          <a:xfrm>
            <a:off x="457200" y="1268760"/>
            <a:ext cx="6131024" cy="4857403"/>
          </a:xfrm>
        </p:spPr>
        <p:txBody>
          <a:bodyPr>
            <a:normAutofit/>
          </a:bodyPr>
          <a:lstStyle/>
          <a:p>
            <a:pPr>
              <a:buFontTx/>
              <a:buChar char="•"/>
              <a:defRPr/>
            </a:pPr>
            <a:r>
              <a:rPr lang="fi-FI" sz="2400" dirty="0" err="1" smtClean="0"/>
              <a:t>utgör</a:t>
            </a:r>
            <a:r>
              <a:rPr lang="fi-FI" sz="2400" dirty="0"/>
              <a:t> </a:t>
            </a:r>
            <a:r>
              <a:rPr lang="fi-FI" sz="2400" dirty="0" err="1" smtClean="0"/>
              <a:t>kvinnorna</a:t>
            </a:r>
            <a:r>
              <a:rPr lang="fi-FI" sz="2400" dirty="0" smtClean="0"/>
              <a:t> </a:t>
            </a:r>
            <a:r>
              <a:rPr lang="fi-FI" sz="2400" dirty="0" err="1" smtClean="0"/>
              <a:t>största</a:t>
            </a:r>
            <a:r>
              <a:rPr lang="fi-FI" sz="2400" dirty="0" smtClean="0"/>
              <a:t> </a:t>
            </a:r>
            <a:r>
              <a:rPr lang="fi-FI" sz="2400" dirty="0" err="1" smtClean="0"/>
              <a:t>delen</a:t>
            </a:r>
            <a:r>
              <a:rPr lang="fi-FI" sz="2400" dirty="0" smtClean="0"/>
              <a:t> av </a:t>
            </a:r>
            <a:r>
              <a:rPr lang="fi-FI" sz="2400" dirty="0" err="1" smtClean="0"/>
              <a:t>världens</a:t>
            </a:r>
            <a:r>
              <a:rPr lang="fi-FI" sz="2400" dirty="0" smtClean="0"/>
              <a:t> 800 </a:t>
            </a:r>
            <a:r>
              <a:rPr lang="fi-FI" sz="2400" dirty="0" err="1" smtClean="0"/>
              <a:t>miljoner</a:t>
            </a:r>
            <a:r>
              <a:rPr lang="fi-FI" sz="2400" dirty="0" smtClean="0"/>
              <a:t> </a:t>
            </a:r>
            <a:r>
              <a:rPr lang="fi-FI" sz="2400" dirty="0" err="1" smtClean="0"/>
              <a:t>människor</a:t>
            </a:r>
            <a:r>
              <a:rPr lang="fi-FI" sz="2400" dirty="0" smtClean="0"/>
              <a:t> </a:t>
            </a:r>
            <a:r>
              <a:rPr lang="fi-FI" sz="2400" dirty="0" err="1" smtClean="0"/>
              <a:t>som</a:t>
            </a:r>
            <a:r>
              <a:rPr lang="fi-FI" sz="2400" dirty="0" smtClean="0"/>
              <a:t> </a:t>
            </a:r>
            <a:r>
              <a:rPr lang="fi-FI" sz="2400" dirty="0" err="1" smtClean="0"/>
              <a:t>lever</a:t>
            </a:r>
            <a:r>
              <a:rPr lang="fi-FI" sz="2400" dirty="0" smtClean="0"/>
              <a:t> i </a:t>
            </a:r>
            <a:r>
              <a:rPr lang="fi-FI" sz="2400" dirty="0" err="1" smtClean="0"/>
              <a:t>extrem</a:t>
            </a:r>
            <a:r>
              <a:rPr lang="fi-FI" sz="2400" dirty="0" smtClean="0"/>
              <a:t> </a:t>
            </a:r>
            <a:r>
              <a:rPr lang="fi-FI" sz="2400" dirty="0" err="1" smtClean="0"/>
              <a:t>fattigdom</a:t>
            </a:r>
            <a:r>
              <a:rPr lang="fi-FI" sz="2400" dirty="0"/>
              <a:t>.</a:t>
            </a:r>
            <a:endParaRPr lang="fi-FI" sz="2400" dirty="0" smtClean="0"/>
          </a:p>
          <a:p>
            <a:pPr>
              <a:buFontTx/>
              <a:buChar char="•"/>
              <a:defRPr/>
            </a:pPr>
            <a:r>
              <a:rPr lang="fi-FI" altLang="fi-FI" sz="2400" dirty="0" err="1"/>
              <a:t>ä</a:t>
            </a:r>
            <a:r>
              <a:rPr lang="fi-FI" altLang="fi-FI" sz="2400" dirty="0" err="1" smtClean="0"/>
              <a:t>r</a:t>
            </a:r>
            <a:r>
              <a:rPr lang="fi-FI" altLang="fi-FI" sz="2400" dirty="0" smtClean="0"/>
              <a:t> det </a:t>
            </a:r>
            <a:r>
              <a:rPr lang="fi-FI" altLang="fi-FI" sz="2400" dirty="0" err="1" smtClean="0"/>
              <a:t>ensamförsörjande</a:t>
            </a:r>
            <a:r>
              <a:rPr lang="fi-FI" altLang="fi-FI" sz="2400" dirty="0" smtClean="0"/>
              <a:t> </a:t>
            </a:r>
            <a:r>
              <a:rPr lang="fi-FI" altLang="fi-FI" sz="2400" dirty="0" err="1" smtClean="0"/>
              <a:t>kvinnor</a:t>
            </a:r>
            <a:r>
              <a:rPr lang="fi-FI" altLang="fi-FI" sz="2400" dirty="0" smtClean="0"/>
              <a:t> </a:t>
            </a:r>
            <a:r>
              <a:rPr lang="fi-FI" altLang="fi-FI" sz="2400" dirty="0" err="1" smtClean="0"/>
              <a:t>som</a:t>
            </a:r>
            <a:r>
              <a:rPr lang="fi-FI" altLang="fi-FI" sz="2400" dirty="0" smtClean="0"/>
              <a:t> </a:t>
            </a:r>
            <a:r>
              <a:rPr lang="fi-FI" altLang="fi-FI" sz="2400" dirty="0" err="1" smtClean="0"/>
              <a:t>är</a:t>
            </a:r>
            <a:r>
              <a:rPr lang="fi-FI" altLang="fi-FI" sz="2400" dirty="0" smtClean="0"/>
              <a:t> </a:t>
            </a:r>
            <a:r>
              <a:rPr lang="fi-FI" altLang="fi-FI" sz="2400" dirty="0" err="1" smtClean="0"/>
              <a:t>mest</a:t>
            </a:r>
            <a:r>
              <a:rPr lang="fi-FI" altLang="fi-FI" sz="2400" dirty="0" smtClean="0"/>
              <a:t> </a:t>
            </a:r>
            <a:r>
              <a:rPr lang="fi-FI" altLang="fi-FI" sz="2400" dirty="0" err="1" smtClean="0"/>
              <a:t>utsatta</a:t>
            </a:r>
            <a:r>
              <a:rPr lang="fi-FI" altLang="fi-FI" sz="2400" dirty="0" smtClean="0"/>
              <a:t>.</a:t>
            </a:r>
            <a:endParaRPr lang="fi-FI" altLang="fi-FI" sz="2400" dirty="0"/>
          </a:p>
          <a:p>
            <a:pPr>
              <a:buFontTx/>
              <a:buChar char="•"/>
              <a:defRPr/>
            </a:pPr>
            <a:r>
              <a:rPr lang="fi-FI" sz="2400" dirty="0" err="1"/>
              <a:t>d</a:t>
            </a:r>
            <a:r>
              <a:rPr lang="fi-FI" sz="2400" dirty="0" err="1" smtClean="0"/>
              <a:t>eltar</a:t>
            </a:r>
            <a:r>
              <a:rPr lang="fi-FI" sz="2400" dirty="0" smtClean="0"/>
              <a:t> </a:t>
            </a:r>
            <a:r>
              <a:rPr lang="fi-FI" sz="2400" dirty="0" err="1" smtClean="0"/>
              <a:t>endast</a:t>
            </a:r>
            <a:r>
              <a:rPr lang="fi-FI" sz="2400" dirty="0" smtClean="0"/>
              <a:t> 47 % av </a:t>
            </a:r>
            <a:r>
              <a:rPr lang="fi-FI" sz="2400" dirty="0" err="1" smtClean="0"/>
              <a:t>kvinnorna</a:t>
            </a:r>
            <a:r>
              <a:rPr lang="fi-FI" sz="2400" dirty="0" smtClean="0"/>
              <a:t> i </a:t>
            </a:r>
            <a:r>
              <a:rPr lang="fi-FI" sz="2400" dirty="0" err="1" smtClean="0"/>
              <a:t>lönearbetsmarknaden</a:t>
            </a:r>
            <a:r>
              <a:rPr lang="fi-FI" sz="2400" dirty="0" smtClean="0"/>
              <a:t>. Av </a:t>
            </a:r>
            <a:r>
              <a:rPr lang="fi-FI" sz="2400" dirty="0" err="1" smtClean="0"/>
              <a:t>männen</a:t>
            </a:r>
            <a:r>
              <a:rPr lang="fi-FI" sz="2400" dirty="0" smtClean="0"/>
              <a:t> </a:t>
            </a:r>
            <a:r>
              <a:rPr lang="fi-FI" sz="2400" dirty="0" err="1" smtClean="0"/>
              <a:t>är</a:t>
            </a:r>
            <a:r>
              <a:rPr lang="fi-FI" sz="2400" dirty="0" smtClean="0"/>
              <a:t> det 72 </a:t>
            </a:r>
            <a:r>
              <a:rPr lang="fi-FI" sz="2400" dirty="0"/>
              <a:t>%. </a:t>
            </a:r>
            <a:endParaRPr lang="fi-FI" sz="2400" dirty="0" smtClean="0"/>
          </a:p>
          <a:p>
            <a:pPr marL="0" indent="0">
              <a:buNone/>
              <a:defRPr/>
            </a:pPr>
            <a:r>
              <a:rPr lang="fi-FI" sz="2400" dirty="0" err="1" smtClean="0"/>
              <a:t>Emellertid</a:t>
            </a:r>
            <a:r>
              <a:rPr lang="fi-FI" sz="2400" dirty="0" smtClean="0"/>
              <a:t> </a:t>
            </a:r>
            <a:r>
              <a:rPr lang="fi-FI" sz="2400" dirty="0" err="1" smtClean="0"/>
              <a:t>utför</a:t>
            </a:r>
            <a:r>
              <a:rPr lang="fi-FI" sz="2400" dirty="0" smtClean="0"/>
              <a:t> </a:t>
            </a:r>
            <a:r>
              <a:rPr lang="fi-FI" sz="2400" dirty="0" err="1" smtClean="0"/>
              <a:t>kvinnorna</a:t>
            </a:r>
            <a:r>
              <a:rPr lang="fi-FI" sz="2400" dirty="0" smtClean="0"/>
              <a:t> </a:t>
            </a:r>
            <a:r>
              <a:rPr lang="fi-FI" sz="2400" dirty="0" err="1" smtClean="0"/>
              <a:t>största</a:t>
            </a:r>
            <a:r>
              <a:rPr lang="fi-FI" sz="2400" dirty="0" smtClean="0"/>
              <a:t> </a:t>
            </a:r>
            <a:r>
              <a:rPr lang="fi-FI" sz="2400" dirty="0" err="1" smtClean="0"/>
              <a:t>delen</a:t>
            </a:r>
            <a:r>
              <a:rPr lang="fi-FI" sz="2400" dirty="0" smtClean="0"/>
              <a:t> av </a:t>
            </a:r>
            <a:r>
              <a:rPr lang="fi-FI" sz="2400" dirty="0" err="1" smtClean="0"/>
              <a:t>allt</a:t>
            </a:r>
            <a:r>
              <a:rPr lang="fi-FI" sz="2400" dirty="0" smtClean="0"/>
              <a:t> </a:t>
            </a:r>
            <a:r>
              <a:rPr lang="fi-FI" sz="2400" dirty="0" err="1" smtClean="0"/>
              <a:t>oavlönat</a:t>
            </a:r>
            <a:r>
              <a:rPr lang="fi-FI" sz="2400" dirty="0" smtClean="0"/>
              <a:t> </a:t>
            </a:r>
            <a:r>
              <a:rPr lang="fi-FI" sz="2400" dirty="0" err="1" smtClean="0"/>
              <a:t>arbete</a:t>
            </a:r>
            <a:r>
              <a:rPr lang="fi-FI" sz="2400" dirty="0" smtClean="0"/>
              <a:t> </a:t>
            </a:r>
            <a:r>
              <a:rPr lang="fi-FI" sz="2400" dirty="0" err="1" smtClean="0"/>
              <a:t>och</a:t>
            </a:r>
            <a:r>
              <a:rPr lang="fi-FI" sz="2400" dirty="0" smtClean="0"/>
              <a:t> av </a:t>
            </a:r>
            <a:r>
              <a:rPr lang="fi-FI" sz="2400" dirty="0" err="1" smtClean="0"/>
              <a:t>arbetet</a:t>
            </a:r>
            <a:r>
              <a:rPr lang="fi-FI" sz="2400" dirty="0" smtClean="0"/>
              <a:t> </a:t>
            </a:r>
            <a:r>
              <a:rPr lang="fi-FI" sz="2400" dirty="0" err="1" smtClean="0"/>
              <a:t>inom</a:t>
            </a:r>
            <a:r>
              <a:rPr lang="fi-FI" sz="2400" dirty="0" smtClean="0"/>
              <a:t> </a:t>
            </a:r>
            <a:r>
              <a:rPr lang="fi-FI" sz="2400" dirty="0" err="1" smtClean="0"/>
              <a:t>den</a:t>
            </a:r>
            <a:r>
              <a:rPr lang="fi-FI" sz="2400" dirty="0" smtClean="0"/>
              <a:t> </a:t>
            </a:r>
            <a:r>
              <a:rPr lang="fi-FI" sz="2400" dirty="0" err="1" smtClean="0"/>
              <a:t>informella</a:t>
            </a:r>
            <a:r>
              <a:rPr lang="fi-FI" sz="2400" dirty="0" smtClean="0"/>
              <a:t> </a:t>
            </a:r>
            <a:r>
              <a:rPr lang="fi-FI" sz="2400" dirty="0" err="1" smtClean="0"/>
              <a:t>sektorn</a:t>
            </a:r>
            <a:r>
              <a:rPr lang="fi-FI" sz="2400" dirty="0"/>
              <a:t>.</a:t>
            </a:r>
            <a:endParaRPr lang="fi-FI" sz="24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821" y="1268760"/>
            <a:ext cx="2009775" cy="4695825"/>
          </a:xfrm>
          <a:prstGeom prst="rect">
            <a:avLst/>
          </a:prstGeom>
        </p:spPr>
      </p:pic>
    </p:spTree>
    <p:extLst>
      <p:ext uri="{BB962C8B-B14F-4D97-AF65-F5344CB8AC3E}">
        <p14:creationId xmlns:p14="http://schemas.microsoft.com/office/powerpoint/2010/main" val="253706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584176"/>
          </a:xfrm>
        </p:spPr>
        <p:txBody>
          <a:bodyPr>
            <a:noAutofit/>
          </a:bodyPr>
          <a:lstStyle/>
          <a:p>
            <a:r>
              <a:rPr lang="fi-FI" altLang="fi-FI" sz="3600" dirty="0" err="1" smtClean="0">
                <a:latin typeface="MiddleMan" pitchFamily="50" charset="0"/>
              </a:rPr>
              <a:t>Andel</a:t>
            </a:r>
            <a:r>
              <a:rPr lang="fi-FI" altLang="fi-FI" sz="3600" dirty="0" smtClean="0">
                <a:latin typeface="MiddleMan" pitchFamily="50" charset="0"/>
              </a:rPr>
              <a:t> av </a:t>
            </a:r>
            <a:r>
              <a:rPr lang="fi-FI" altLang="fi-FI" sz="3600" dirty="0" err="1" smtClean="0">
                <a:latin typeface="MiddleMan" pitchFamily="50" charset="0"/>
              </a:rPr>
              <a:t>kvinnorna</a:t>
            </a:r>
            <a:r>
              <a:rPr lang="fi-FI" altLang="fi-FI" sz="3600" dirty="0" smtClean="0">
                <a:latin typeface="MiddleMan" pitchFamily="50" charset="0"/>
              </a:rPr>
              <a:t> (ö.15 </a:t>
            </a:r>
            <a:r>
              <a:rPr lang="fi-FI" altLang="fi-FI" sz="3600" dirty="0" err="1" smtClean="0">
                <a:latin typeface="MiddleMan" pitchFamily="50" charset="0"/>
              </a:rPr>
              <a:t>år</a:t>
            </a:r>
            <a:r>
              <a:rPr lang="fi-FI" altLang="fi-FI" sz="3600" dirty="0" smtClean="0">
                <a:latin typeface="MiddleMan" pitchFamily="50" charset="0"/>
              </a:rPr>
              <a:t>) </a:t>
            </a:r>
            <a:r>
              <a:rPr lang="fi-FI" altLang="fi-FI" sz="3600" dirty="0" err="1" smtClean="0">
                <a:latin typeface="MiddleMan" pitchFamily="50" charset="0"/>
              </a:rPr>
              <a:t>som</a:t>
            </a:r>
            <a:r>
              <a:rPr lang="fi-FI" altLang="fi-FI" sz="3600" dirty="0" smtClean="0">
                <a:latin typeface="MiddleMan" pitchFamily="50" charset="0"/>
              </a:rPr>
              <a:t> </a:t>
            </a:r>
            <a:r>
              <a:rPr lang="fi-FI" altLang="fi-FI" sz="3600" dirty="0" err="1" smtClean="0">
                <a:latin typeface="MiddleMan" pitchFamily="50" charset="0"/>
              </a:rPr>
              <a:t>deltar</a:t>
            </a:r>
            <a:r>
              <a:rPr lang="fi-FI" altLang="fi-FI" sz="3600" dirty="0" smtClean="0">
                <a:latin typeface="MiddleMan" pitchFamily="50" charset="0"/>
              </a:rPr>
              <a:t> i </a:t>
            </a:r>
            <a:r>
              <a:rPr lang="fi-FI" altLang="fi-FI" sz="3600" dirty="0" err="1" smtClean="0">
                <a:latin typeface="MiddleMan" pitchFamily="50" charset="0"/>
              </a:rPr>
              <a:t>förvärvslivet</a:t>
            </a:r>
            <a:r>
              <a:rPr lang="fi-FI" altLang="fi-FI" sz="3600" dirty="0" smtClean="0">
                <a:latin typeface="MiddleMan" pitchFamily="50" charset="0"/>
              </a:rPr>
              <a:t> </a:t>
            </a:r>
            <a:br>
              <a:rPr lang="fi-FI" altLang="fi-FI" sz="3600" dirty="0" smtClean="0">
                <a:latin typeface="MiddleMan" pitchFamily="50" charset="0"/>
              </a:rPr>
            </a:br>
            <a:endParaRPr lang="fi-FI" sz="3600" dirty="0">
              <a:latin typeface="MiddleMan" pitchFamily="50" charset="0"/>
            </a:endParaRPr>
          </a:p>
        </p:txBody>
      </p:sp>
      <p:sp>
        <p:nvSpPr>
          <p:cNvPr id="3" name="Content Placeholder 2"/>
          <p:cNvSpPr>
            <a:spLocks noGrp="1"/>
          </p:cNvSpPr>
          <p:nvPr>
            <p:ph idx="1"/>
          </p:nvPr>
        </p:nvSpPr>
        <p:spPr>
          <a:xfrm>
            <a:off x="457200" y="1844824"/>
            <a:ext cx="5410944" cy="4281339"/>
          </a:xfrm>
        </p:spPr>
        <p:txBody>
          <a:bodyPr>
            <a:normAutofit/>
          </a:bodyPr>
          <a:lstStyle/>
          <a:p>
            <a:pPr marL="0" indent="0">
              <a:buNone/>
            </a:pPr>
            <a:r>
              <a:rPr lang="fi-FI" b="1" dirty="0" smtClean="0">
                <a:solidFill>
                  <a:srgbClr val="7030A0"/>
                </a:solidFill>
              </a:rPr>
              <a:t>		 </a:t>
            </a:r>
            <a:r>
              <a:rPr lang="fi-FI" dirty="0" smtClean="0"/>
              <a:t>% av </a:t>
            </a:r>
            <a:r>
              <a:rPr lang="fi-FI" dirty="0" err="1" smtClean="0"/>
              <a:t>kvinnorna</a:t>
            </a:r>
            <a:endParaRPr lang="fi-FI" dirty="0" smtClean="0"/>
          </a:p>
          <a:p>
            <a:pPr marL="0" indent="0">
              <a:buNone/>
            </a:pPr>
            <a:r>
              <a:rPr lang="fi-FI" b="1" dirty="0" smtClean="0">
                <a:solidFill>
                  <a:srgbClr val="7030A0"/>
                </a:solidFill>
              </a:rPr>
              <a:t>Finland		55 	</a:t>
            </a:r>
            <a:endParaRPr lang="fi-FI" dirty="0" smtClean="0"/>
          </a:p>
          <a:p>
            <a:pPr marL="0" indent="0">
              <a:buNone/>
            </a:pPr>
            <a:r>
              <a:rPr lang="fi-FI" dirty="0" smtClean="0"/>
              <a:t>Liberia		58</a:t>
            </a:r>
          </a:p>
          <a:p>
            <a:pPr marL="0" indent="0">
              <a:buNone/>
            </a:pPr>
            <a:r>
              <a:rPr lang="fi-FI" dirty="0" smtClean="0"/>
              <a:t>Uganda		76</a:t>
            </a:r>
          </a:p>
          <a:p>
            <a:pPr marL="0" indent="0">
              <a:buNone/>
            </a:pPr>
            <a:r>
              <a:rPr lang="fi-FI" dirty="0" err="1" smtClean="0"/>
              <a:t>Kambodja</a:t>
            </a:r>
            <a:r>
              <a:rPr lang="fi-FI" dirty="0" smtClean="0"/>
              <a:t> 		79</a:t>
            </a:r>
          </a:p>
          <a:p>
            <a:pPr marL="0" indent="0">
              <a:buNone/>
            </a:pPr>
            <a:r>
              <a:rPr lang="fi-FI" dirty="0" smtClean="0"/>
              <a:t>Nepal		80</a:t>
            </a:r>
          </a:p>
          <a:p>
            <a:pPr marL="0" indent="0">
              <a:buNone/>
            </a:pPr>
            <a:r>
              <a:rPr lang="fi-FI" dirty="0" smtClean="0"/>
              <a:t>Haiti			61</a:t>
            </a:r>
            <a:endParaRPr lang="fi-FI"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6251" y="1444822"/>
            <a:ext cx="2620394" cy="4910813"/>
          </a:xfrm>
          <a:prstGeom prst="rect">
            <a:avLst/>
          </a:prstGeom>
        </p:spPr>
      </p:pic>
    </p:spTree>
    <p:extLst>
      <p:ext uri="{BB962C8B-B14F-4D97-AF65-F5344CB8AC3E}">
        <p14:creationId xmlns:p14="http://schemas.microsoft.com/office/powerpoint/2010/main" val="3736520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altLang="fi-FI" sz="3600" dirty="0" err="1" smtClean="0">
                <a:latin typeface="MiddleMan" pitchFamily="50" charset="0"/>
              </a:rPr>
              <a:t>Kvinnorna</a:t>
            </a:r>
            <a:r>
              <a:rPr lang="fi-FI" altLang="fi-FI" sz="3600" dirty="0" smtClean="0">
                <a:latin typeface="MiddleMan" pitchFamily="50" charset="0"/>
              </a:rPr>
              <a:t>, </a:t>
            </a:r>
            <a:r>
              <a:rPr lang="fi-FI" altLang="fi-FI" sz="3600" dirty="0" err="1" smtClean="0">
                <a:latin typeface="MiddleMan" pitchFamily="50" charset="0"/>
              </a:rPr>
              <a:t>fattigdomen</a:t>
            </a:r>
            <a:r>
              <a:rPr lang="fi-FI" altLang="fi-FI" sz="3600" dirty="0">
                <a:latin typeface="MiddleMan" pitchFamily="50" charset="0"/>
              </a:rPr>
              <a:t> </a:t>
            </a:r>
            <a:r>
              <a:rPr lang="fi-FI" altLang="fi-FI" sz="3600" dirty="0" err="1" smtClean="0">
                <a:latin typeface="MiddleMan" pitchFamily="50" charset="0"/>
              </a:rPr>
              <a:t>och</a:t>
            </a:r>
            <a:r>
              <a:rPr lang="fi-FI" altLang="fi-FI" sz="3600" dirty="0" smtClean="0">
                <a:latin typeface="MiddleMan" pitchFamily="50" charset="0"/>
              </a:rPr>
              <a:t> </a:t>
            </a:r>
            <a:r>
              <a:rPr lang="fi-FI" altLang="fi-FI" sz="3600" dirty="0" err="1" smtClean="0">
                <a:latin typeface="MiddleMan" pitchFamily="50" charset="0"/>
              </a:rPr>
              <a:t>ojämlikheten</a:t>
            </a:r>
            <a:endParaRPr lang="fi-FI" sz="3600" dirty="0">
              <a:latin typeface="MiddleMan" pitchFamily="50" charset="0"/>
            </a:endParaRPr>
          </a:p>
        </p:txBody>
      </p:sp>
      <p:pic>
        <p:nvPicPr>
          <p:cNvPr id="4"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27584" y="1484784"/>
            <a:ext cx="7344816" cy="4567557"/>
          </a:xfrm>
        </p:spPr>
      </p:pic>
    </p:spTree>
    <p:extLst>
      <p:ext uri="{BB962C8B-B14F-4D97-AF65-F5344CB8AC3E}">
        <p14:creationId xmlns:p14="http://schemas.microsoft.com/office/powerpoint/2010/main" val="1776806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altLang="fi-FI" sz="4000" dirty="0" err="1" smtClean="0">
                <a:latin typeface="MiddleMan" pitchFamily="50" charset="0"/>
              </a:rPr>
              <a:t>Kvinnan</a:t>
            </a:r>
            <a:r>
              <a:rPr lang="fi-FI" altLang="fi-FI" sz="4000" dirty="0" smtClean="0">
                <a:latin typeface="MiddleMan" pitchFamily="50" charset="0"/>
              </a:rPr>
              <a:t> i </a:t>
            </a:r>
            <a:r>
              <a:rPr lang="fi-FI" altLang="fi-FI" sz="4000" dirty="0" err="1" smtClean="0">
                <a:latin typeface="MiddleMan" pitchFamily="50" charset="0"/>
              </a:rPr>
              <a:t>lantbruket</a:t>
            </a:r>
            <a:r>
              <a:rPr lang="fi-FI" altLang="fi-FI" sz="4000" dirty="0" smtClean="0">
                <a:latin typeface="MiddleMan" pitchFamily="50" charset="0"/>
              </a:rPr>
              <a:t>:</a:t>
            </a:r>
            <a:endParaRPr lang="fi-FI" sz="4000" dirty="0">
              <a:latin typeface="MiddleMan" pitchFamily="50" charset="0"/>
            </a:endParaRPr>
          </a:p>
        </p:txBody>
      </p:sp>
      <p:sp>
        <p:nvSpPr>
          <p:cNvPr id="3" name="Content Placeholder 2"/>
          <p:cNvSpPr>
            <a:spLocks noGrp="1"/>
          </p:cNvSpPr>
          <p:nvPr>
            <p:ph idx="1"/>
          </p:nvPr>
        </p:nvSpPr>
        <p:spPr>
          <a:xfrm>
            <a:off x="457200" y="1412776"/>
            <a:ext cx="8229600" cy="4713387"/>
          </a:xfrm>
        </p:spPr>
        <p:txBody>
          <a:bodyPr>
            <a:normAutofit fontScale="85000" lnSpcReduction="20000"/>
          </a:bodyPr>
          <a:lstStyle/>
          <a:p>
            <a:pPr>
              <a:buFontTx/>
              <a:buChar char="•"/>
            </a:pPr>
            <a:r>
              <a:rPr lang="fi-FI" altLang="fi-FI" sz="2800" dirty="0" err="1" smtClean="0"/>
              <a:t>Kvinnorna</a:t>
            </a:r>
            <a:r>
              <a:rPr lang="fi-FI" altLang="fi-FI" sz="2800" dirty="0" smtClean="0"/>
              <a:t> </a:t>
            </a:r>
            <a:r>
              <a:rPr lang="fi-FI" altLang="fi-FI" sz="2800" dirty="0" err="1" smtClean="0"/>
              <a:t>utför</a:t>
            </a:r>
            <a:r>
              <a:rPr lang="fi-FI" altLang="fi-FI" sz="2800" dirty="0" smtClean="0"/>
              <a:t> </a:t>
            </a:r>
            <a:r>
              <a:rPr lang="fi-FI" altLang="fi-FI" sz="2800" dirty="0" err="1" smtClean="0"/>
              <a:t>uppemot</a:t>
            </a:r>
            <a:r>
              <a:rPr lang="fi-FI" altLang="fi-FI" sz="2800" dirty="0" smtClean="0"/>
              <a:t> </a:t>
            </a:r>
            <a:r>
              <a:rPr lang="fi-FI" altLang="fi-FI" sz="2800" dirty="0" err="1" smtClean="0"/>
              <a:t>hälften</a:t>
            </a:r>
            <a:r>
              <a:rPr lang="fi-FI" altLang="fi-FI" sz="2800" dirty="0" smtClean="0"/>
              <a:t> av </a:t>
            </a:r>
            <a:r>
              <a:rPr lang="fi-FI" altLang="fi-FI" sz="2800" dirty="0" err="1" smtClean="0"/>
              <a:t>allt</a:t>
            </a:r>
            <a:r>
              <a:rPr lang="fi-FI" altLang="fi-FI" sz="2800" dirty="0" smtClean="0"/>
              <a:t> </a:t>
            </a:r>
            <a:r>
              <a:rPr lang="fi-FI" altLang="fi-FI" sz="2800" dirty="0" err="1" smtClean="0"/>
              <a:t>arbete</a:t>
            </a:r>
            <a:r>
              <a:rPr lang="fi-FI" altLang="fi-FI" sz="2800" dirty="0" smtClean="0"/>
              <a:t> </a:t>
            </a:r>
            <a:r>
              <a:rPr lang="fi-FI" altLang="fi-FI" sz="2800" dirty="0" err="1" smtClean="0"/>
              <a:t>inom</a:t>
            </a:r>
            <a:r>
              <a:rPr lang="fi-FI" altLang="fi-FI" sz="2800" dirty="0" smtClean="0"/>
              <a:t> </a:t>
            </a:r>
            <a:r>
              <a:rPr lang="fi-FI" altLang="fi-FI" sz="2800" dirty="0" err="1" smtClean="0"/>
              <a:t>lantbruket</a:t>
            </a:r>
            <a:r>
              <a:rPr lang="fi-FI" altLang="fi-FI" sz="2800" dirty="0" smtClean="0"/>
              <a:t> i </a:t>
            </a:r>
            <a:r>
              <a:rPr lang="fi-FI" altLang="fi-FI" sz="2800" dirty="0" err="1" smtClean="0"/>
              <a:t>u-länderna</a:t>
            </a:r>
            <a:r>
              <a:rPr lang="fi-FI" altLang="fi-FI" sz="2800" dirty="0" smtClean="0"/>
              <a:t>.</a:t>
            </a:r>
          </a:p>
          <a:p>
            <a:pPr>
              <a:buFontTx/>
              <a:buChar char="•"/>
            </a:pPr>
            <a:r>
              <a:rPr lang="fi-FI" altLang="fi-FI" sz="2800" dirty="0" err="1" smtClean="0"/>
              <a:t>Kvinnan</a:t>
            </a:r>
            <a:r>
              <a:rPr lang="fi-FI" altLang="fi-FI" sz="2800" dirty="0" smtClean="0"/>
              <a:t> </a:t>
            </a:r>
            <a:r>
              <a:rPr lang="fi-FI" altLang="fi-FI" sz="2800" dirty="0" err="1" smtClean="0"/>
              <a:t>utför</a:t>
            </a:r>
            <a:r>
              <a:rPr lang="fi-FI" altLang="fi-FI" sz="2800" dirty="0" smtClean="0"/>
              <a:t> </a:t>
            </a:r>
            <a:r>
              <a:rPr lang="fi-FI" altLang="fi-FI" sz="2800" dirty="0" err="1" smtClean="0"/>
              <a:t>lantbruksarbetet</a:t>
            </a:r>
            <a:r>
              <a:rPr lang="fi-FI" altLang="fi-FI" sz="2800" dirty="0" smtClean="0"/>
              <a:t> i </a:t>
            </a:r>
            <a:r>
              <a:rPr lang="fi-FI" altLang="fi-FI" sz="2800" dirty="0" err="1" smtClean="0"/>
              <a:t>närheten</a:t>
            </a:r>
            <a:r>
              <a:rPr lang="fi-FI" altLang="fi-FI" sz="2800" dirty="0" smtClean="0"/>
              <a:t> av </a:t>
            </a:r>
            <a:r>
              <a:rPr lang="fi-FI" altLang="fi-FI" sz="2800" dirty="0" err="1" smtClean="0"/>
              <a:t>sitt</a:t>
            </a:r>
            <a:r>
              <a:rPr lang="fi-FI" altLang="fi-FI" sz="2800" dirty="0" smtClean="0"/>
              <a:t> </a:t>
            </a:r>
            <a:r>
              <a:rPr lang="fi-FI" altLang="fi-FI" sz="2800" dirty="0" err="1" smtClean="0"/>
              <a:t>hem</a:t>
            </a:r>
            <a:r>
              <a:rPr lang="fi-FI" altLang="fi-FI" sz="2800" dirty="0" smtClean="0"/>
              <a:t> </a:t>
            </a:r>
            <a:r>
              <a:rPr lang="fi-FI" altLang="fi-FI" sz="2800" dirty="0" err="1" smtClean="0"/>
              <a:t>och</a:t>
            </a:r>
            <a:r>
              <a:rPr lang="fi-FI" altLang="fi-FI" sz="2800" dirty="0" smtClean="0"/>
              <a:t> </a:t>
            </a:r>
            <a:r>
              <a:rPr lang="fi-FI" altLang="fi-FI" sz="2800" dirty="0" err="1" smtClean="0"/>
              <a:t>med</a:t>
            </a:r>
            <a:r>
              <a:rPr lang="fi-FI" altLang="fi-FI" sz="2800" dirty="0" smtClean="0"/>
              <a:t> </a:t>
            </a:r>
            <a:r>
              <a:rPr lang="fi-FI" altLang="fi-FI" sz="2800" dirty="0" err="1" smtClean="0"/>
              <a:t>traditionella</a:t>
            </a:r>
            <a:r>
              <a:rPr lang="fi-FI" altLang="fi-FI" sz="2800" dirty="0" smtClean="0"/>
              <a:t> </a:t>
            </a:r>
            <a:r>
              <a:rPr lang="fi-FI" altLang="fi-FI" sz="2800" dirty="0" err="1" smtClean="0"/>
              <a:t>metoder</a:t>
            </a:r>
            <a:r>
              <a:rPr lang="fi-FI" altLang="fi-FI" sz="2800" dirty="0" smtClean="0"/>
              <a:t>. </a:t>
            </a:r>
            <a:r>
              <a:rPr lang="fi-FI" altLang="fi-FI" sz="2800" dirty="0" err="1" smtClean="0"/>
              <a:t>Hon</a:t>
            </a:r>
            <a:r>
              <a:rPr lang="fi-FI" altLang="fi-FI" sz="2800" dirty="0" smtClean="0"/>
              <a:t> </a:t>
            </a:r>
            <a:r>
              <a:rPr lang="fi-FI" altLang="fi-FI" sz="2800" dirty="0" err="1" smtClean="0"/>
              <a:t>producerar</a:t>
            </a:r>
            <a:r>
              <a:rPr lang="fi-FI" altLang="fi-FI" sz="2800" dirty="0" smtClean="0"/>
              <a:t> </a:t>
            </a:r>
            <a:r>
              <a:rPr lang="fi-FI" altLang="fi-FI" sz="2800" dirty="0" err="1" smtClean="0"/>
              <a:t>uppemot</a:t>
            </a:r>
            <a:r>
              <a:rPr lang="fi-FI" altLang="fi-FI" sz="2800" dirty="0" smtClean="0"/>
              <a:t> 80% av </a:t>
            </a:r>
            <a:r>
              <a:rPr lang="fi-FI" altLang="fi-FI" sz="2800" dirty="0" err="1" smtClean="0"/>
              <a:t>maten</a:t>
            </a:r>
            <a:r>
              <a:rPr lang="fi-FI" altLang="fi-FI" sz="2800" dirty="0" smtClean="0"/>
              <a:t> </a:t>
            </a:r>
            <a:r>
              <a:rPr lang="fi-FI" altLang="fi-FI" sz="2800" dirty="0" err="1" smtClean="0"/>
              <a:t>till</a:t>
            </a:r>
            <a:r>
              <a:rPr lang="fi-FI" altLang="fi-FI" sz="2800" dirty="0" smtClean="0"/>
              <a:t> </a:t>
            </a:r>
            <a:r>
              <a:rPr lang="fi-FI" altLang="fi-FI" sz="2800" dirty="0" err="1" smtClean="0"/>
              <a:t>hushållet</a:t>
            </a:r>
            <a:r>
              <a:rPr lang="fi-FI" altLang="fi-FI" sz="2800" dirty="0" smtClean="0"/>
              <a:t>.</a:t>
            </a:r>
          </a:p>
          <a:p>
            <a:pPr>
              <a:buFontTx/>
              <a:buChar char="•"/>
            </a:pPr>
            <a:r>
              <a:rPr lang="fi-FI" altLang="fi-FI" sz="2800" dirty="0" err="1" smtClean="0"/>
              <a:t>Förtjänsten</a:t>
            </a:r>
            <a:r>
              <a:rPr lang="fi-FI" altLang="fi-FI" sz="2800" dirty="0" smtClean="0"/>
              <a:t> </a:t>
            </a:r>
            <a:r>
              <a:rPr lang="fi-FI" altLang="fi-FI" sz="2800" dirty="0" err="1" smtClean="0"/>
              <a:t>från</a:t>
            </a:r>
            <a:r>
              <a:rPr lang="fi-FI" altLang="fi-FI" sz="2800" dirty="0" smtClean="0"/>
              <a:t> </a:t>
            </a:r>
            <a:r>
              <a:rPr lang="fi-FI" altLang="fi-FI" sz="2800" dirty="0" err="1" smtClean="0"/>
              <a:t>kvinnans</a:t>
            </a:r>
            <a:r>
              <a:rPr lang="fi-FI" altLang="fi-FI" sz="2800" dirty="0" smtClean="0"/>
              <a:t> </a:t>
            </a:r>
            <a:r>
              <a:rPr lang="fi-FI" altLang="fi-FI" sz="2800" dirty="0" err="1" smtClean="0"/>
              <a:t>arbete</a:t>
            </a:r>
            <a:r>
              <a:rPr lang="fi-FI" altLang="fi-FI" sz="2800" dirty="0" smtClean="0"/>
              <a:t> </a:t>
            </a:r>
            <a:r>
              <a:rPr lang="fi-FI" altLang="fi-FI" sz="2800" dirty="0" err="1" smtClean="0"/>
              <a:t>går</a:t>
            </a:r>
            <a:r>
              <a:rPr lang="fi-FI" altLang="fi-FI" sz="2800" dirty="0" smtClean="0"/>
              <a:t> </a:t>
            </a:r>
            <a:r>
              <a:rPr lang="fi-FI" altLang="fi-FI" sz="2800" dirty="0" err="1" smtClean="0"/>
              <a:t>ofta</a:t>
            </a:r>
            <a:r>
              <a:rPr lang="fi-FI" altLang="fi-FI" sz="2800" dirty="0" smtClean="0"/>
              <a:t> </a:t>
            </a:r>
            <a:r>
              <a:rPr lang="fi-FI" altLang="fi-FI" sz="2800" dirty="0" err="1" smtClean="0"/>
              <a:t>till</a:t>
            </a:r>
            <a:r>
              <a:rPr lang="fi-FI" altLang="fi-FI" sz="2800" dirty="0" smtClean="0"/>
              <a:t> mannen. </a:t>
            </a:r>
            <a:r>
              <a:rPr lang="fi-FI" altLang="fi-FI" sz="2800" dirty="0" err="1" smtClean="0"/>
              <a:t>Utanför</a:t>
            </a:r>
            <a:r>
              <a:rPr lang="fi-FI" altLang="fi-FI" sz="2800" dirty="0" smtClean="0"/>
              <a:t> </a:t>
            </a:r>
            <a:r>
              <a:rPr lang="fi-FI" altLang="fi-FI" sz="2800" dirty="0" err="1" smtClean="0"/>
              <a:t>hemmet</a:t>
            </a:r>
            <a:r>
              <a:rPr lang="fi-FI" altLang="fi-FI" sz="2800" dirty="0" smtClean="0"/>
              <a:t> </a:t>
            </a:r>
            <a:r>
              <a:rPr lang="fi-FI" altLang="fi-FI" sz="2800" dirty="0" err="1" smtClean="0"/>
              <a:t>är</a:t>
            </a:r>
            <a:r>
              <a:rPr lang="fi-FI" altLang="fi-FI" sz="2800" dirty="0" smtClean="0"/>
              <a:t> det </a:t>
            </a:r>
            <a:r>
              <a:rPr lang="fi-FI" altLang="fi-FI" sz="2800" dirty="0" err="1" smtClean="0"/>
              <a:t>han</a:t>
            </a:r>
            <a:r>
              <a:rPr lang="fi-FI" altLang="fi-FI" sz="2800" dirty="0" smtClean="0"/>
              <a:t> </a:t>
            </a:r>
            <a:r>
              <a:rPr lang="fi-FI" altLang="fi-FI" sz="2800" dirty="0" err="1" smtClean="0"/>
              <a:t>som</a:t>
            </a:r>
            <a:r>
              <a:rPr lang="fi-FI" altLang="fi-FI" sz="2800" dirty="0" smtClean="0"/>
              <a:t> </a:t>
            </a:r>
            <a:r>
              <a:rPr lang="fi-FI" altLang="fi-FI" sz="2800" dirty="0" err="1" smtClean="0"/>
              <a:t>säljer</a:t>
            </a:r>
            <a:r>
              <a:rPr lang="fi-FI" altLang="fi-FI" sz="2800" dirty="0" smtClean="0"/>
              <a:t> </a:t>
            </a:r>
            <a:r>
              <a:rPr lang="fi-FI" altLang="fi-FI" sz="2800" dirty="0" err="1" smtClean="0"/>
              <a:t>överskottet</a:t>
            </a:r>
            <a:r>
              <a:rPr lang="fi-FI" altLang="fi-FI" sz="2800" dirty="0" smtClean="0"/>
              <a:t> av </a:t>
            </a:r>
            <a:r>
              <a:rPr lang="fi-FI" altLang="fi-FI" sz="2800" dirty="0" err="1" smtClean="0"/>
              <a:t>vad</a:t>
            </a:r>
            <a:r>
              <a:rPr lang="fi-FI" altLang="fi-FI" sz="2800" dirty="0" smtClean="0"/>
              <a:t> </a:t>
            </a:r>
            <a:r>
              <a:rPr lang="fi-FI" altLang="fi-FI" sz="2800" dirty="0" err="1" smtClean="0"/>
              <a:t>kvinnan</a:t>
            </a:r>
            <a:r>
              <a:rPr lang="fi-FI" altLang="fi-FI" sz="2800" dirty="0" smtClean="0"/>
              <a:t> </a:t>
            </a:r>
            <a:r>
              <a:rPr lang="fi-FI" altLang="fi-FI" sz="2800" dirty="0" err="1" smtClean="0"/>
              <a:t>framställt</a:t>
            </a:r>
            <a:r>
              <a:rPr lang="fi-FI" altLang="fi-FI" sz="2800" dirty="0" smtClean="0"/>
              <a:t> </a:t>
            </a:r>
            <a:r>
              <a:rPr lang="fi-FI" altLang="fi-FI" sz="2800" dirty="0" err="1" smtClean="0"/>
              <a:t>med</a:t>
            </a:r>
            <a:r>
              <a:rPr lang="fi-FI" altLang="fi-FI" sz="2800" dirty="0" smtClean="0"/>
              <a:t> </a:t>
            </a:r>
            <a:r>
              <a:rPr lang="fi-FI" altLang="fi-FI" sz="2800" dirty="0" err="1" smtClean="0"/>
              <a:t>sitt</a:t>
            </a:r>
            <a:r>
              <a:rPr lang="fi-FI" altLang="fi-FI" sz="2800" dirty="0" smtClean="0"/>
              <a:t> </a:t>
            </a:r>
            <a:r>
              <a:rPr lang="fi-FI" altLang="fi-FI" sz="2800" dirty="0" err="1" smtClean="0"/>
              <a:t>arbete</a:t>
            </a:r>
            <a:r>
              <a:rPr lang="fi-FI" altLang="fi-FI" sz="2800" dirty="0" smtClean="0"/>
              <a:t>.</a:t>
            </a:r>
          </a:p>
          <a:p>
            <a:pPr>
              <a:buFontTx/>
              <a:buChar char="•"/>
            </a:pPr>
            <a:r>
              <a:rPr lang="fi-FI" altLang="fi-FI" sz="2800" dirty="0" err="1" smtClean="0"/>
              <a:t>Kvinnornas</a:t>
            </a:r>
            <a:r>
              <a:rPr lang="fi-FI" altLang="fi-FI" sz="2800" dirty="0" smtClean="0"/>
              <a:t> </a:t>
            </a:r>
            <a:r>
              <a:rPr lang="fi-FI" altLang="fi-FI" sz="2800" dirty="0" err="1" smtClean="0"/>
              <a:t>möjligheter</a:t>
            </a:r>
            <a:r>
              <a:rPr lang="fi-FI" altLang="fi-FI" sz="2800" dirty="0" smtClean="0"/>
              <a:t> </a:t>
            </a:r>
            <a:r>
              <a:rPr lang="fi-FI" altLang="fi-FI" sz="2800" dirty="0" err="1" smtClean="0"/>
              <a:t>att</a:t>
            </a:r>
            <a:r>
              <a:rPr lang="fi-FI" altLang="fi-FI" sz="2800" dirty="0" smtClean="0"/>
              <a:t> </a:t>
            </a:r>
            <a:r>
              <a:rPr lang="fi-FI" altLang="fi-FI" sz="2800" dirty="0" err="1" smtClean="0"/>
              <a:t>röra</a:t>
            </a:r>
            <a:r>
              <a:rPr lang="fi-FI" altLang="fi-FI" sz="2800" dirty="0" smtClean="0"/>
              <a:t> </a:t>
            </a:r>
            <a:r>
              <a:rPr lang="fi-FI" altLang="fi-FI" sz="2800" dirty="0" err="1" smtClean="0"/>
              <a:t>sig</a:t>
            </a:r>
            <a:r>
              <a:rPr lang="fi-FI" altLang="fi-FI" sz="2800" dirty="0" smtClean="0"/>
              <a:t> </a:t>
            </a:r>
            <a:r>
              <a:rPr lang="fi-FI" altLang="fi-FI" sz="2800" dirty="0" err="1" smtClean="0"/>
              <a:t>utanför</a:t>
            </a:r>
            <a:r>
              <a:rPr lang="fi-FI" altLang="fi-FI" sz="2800" dirty="0" smtClean="0"/>
              <a:t> </a:t>
            </a:r>
            <a:r>
              <a:rPr lang="fi-FI" altLang="fi-FI" sz="2800" dirty="0" err="1" smtClean="0"/>
              <a:t>hemmet</a:t>
            </a:r>
            <a:r>
              <a:rPr lang="fi-FI" altLang="fi-FI" sz="2800" dirty="0" smtClean="0"/>
              <a:t> </a:t>
            </a:r>
            <a:r>
              <a:rPr lang="fi-FI" altLang="fi-FI" sz="2800" dirty="0" err="1" smtClean="0"/>
              <a:t>är</a:t>
            </a:r>
            <a:r>
              <a:rPr lang="fi-FI" altLang="fi-FI" sz="2800" dirty="0" smtClean="0"/>
              <a:t> </a:t>
            </a:r>
            <a:r>
              <a:rPr lang="fi-FI" altLang="fi-FI" sz="2800" dirty="0" err="1" smtClean="0"/>
              <a:t>ofta</a:t>
            </a:r>
            <a:r>
              <a:rPr lang="fi-FI" altLang="fi-FI" sz="2800" dirty="0" smtClean="0"/>
              <a:t> </a:t>
            </a:r>
            <a:r>
              <a:rPr lang="fi-FI" altLang="fi-FI" sz="2800" dirty="0" err="1" smtClean="0"/>
              <a:t>begränsade</a:t>
            </a:r>
            <a:r>
              <a:rPr lang="fi-FI" altLang="fi-FI" sz="2800" dirty="0" smtClean="0"/>
              <a:t>, </a:t>
            </a:r>
            <a:r>
              <a:rPr lang="fi-FI" altLang="fi-FI" sz="2800" dirty="0" err="1" smtClean="0"/>
              <a:t>liksom</a:t>
            </a:r>
            <a:r>
              <a:rPr lang="fi-FI" altLang="fi-FI" sz="2800" dirty="0" smtClean="0"/>
              <a:t>  </a:t>
            </a:r>
            <a:r>
              <a:rPr lang="fi-FI" altLang="fi-FI" sz="2800" dirty="0" err="1" smtClean="0"/>
              <a:t>möjligheten</a:t>
            </a:r>
            <a:r>
              <a:rPr lang="fi-FI" altLang="fi-FI" sz="2800" dirty="0" smtClean="0"/>
              <a:t> </a:t>
            </a:r>
            <a:r>
              <a:rPr lang="fi-FI" altLang="fi-FI" sz="2800" dirty="0" err="1" smtClean="0"/>
              <a:t>att</a:t>
            </a:r>
            <a:r>
              <a:rPr lang="fi-FI" altLang="fi-FI" sz="2800" dirty="0" smtClean="0"/>
              <a:t> </a:t>
            </a:r>
            <a:r>
              <a:rPr lang="fi-FI" altLang="fi-FI" sz="2800" dirty="0" err="1" smtClean="0"/>
              <a:t>äga</a:t>
            </a:r>
            <a:r>
              <a:rPr lang="fi-FI" altLang="fi-FI" sz="2800" dirty="0" smtClean="0"/>
              <a:t> </a:t>
            </a:r>
            <a:r>
              <a:rPr lang="fi-FI" altLang="fi-FI" sz="2800" dirty="0" err="1" smtClean="0"/>
              <a:t>jord</a:t>
            </a:r>
            <a:r>
              <a:rPr lang="fi-FI" altLang="fi-FI" sz="2800" dirty="0" smtClean="0"/>
              <a:t> </a:t>
            </a:r>
            <a:r>
              <a:rPr lang="fi-FI" altLang="fi-FI" sz="2800" dirty="0" err="1" smtClean="0"/>
              <a:t>och</a:t>
            </a:r>
            <a:r>
              <a:rPr lang="fi-FI" altLang="fi-FI" sz="2800" dirty="0" smtClean="0"/>
              <a:t> </a:t>
            </a:r>
            <a:r>
              <a:rPr lang="fi-FI" altLang="fi-FI" sz="2800" dirty="0" err="1" smtClean="0"/>
              <a:t>boskap</a:t>
            </a:r>
            <a:r>
              <a:rPr lang="fi-FI" altLang="fi-FI" sz="2800" dirty="0" smtClean="0"/>
              <a:t>.</a:t>
            </a:r>
          </a:p>
          <a:p>
            <a:pPr>
              <a:buFontTx/>
              <a:buChar char="•"/>
            </a:pPr>
            <a:r>
              <a:rPr lang="fi-FI" altLang="fi-FI" sz="2800" dirty="0" err="1" smtClean="0"/>
              <a:t>När</a:t>
            </a:r>
            <a:r>
              <a:rPr lang="fi-FI" altLang="fi-FI" sz="2800" dirty="0" smtClean="0"/>
              <a:t> </a:t>
            </a:r>
            <a:r>
              <a:rPr lang="fi-FI" altLang="fi-FI" sz="2800" dirty="0" err="1" smtClean="0"/>
              <a:t>lantbruket</a:t>
            </a:r>
            <a:r>
              <a:rPr lang="fi-FI" altLang="fi-FI" sz="2800" dirty="0" smtClean="0"/>
              <a:t> </a:t>
            </a:r>
            <a:r>
              <a:rPr lang="fi-FI" altLang="fi-FI" sz="2800" dirty="0" err="1" smtClean="0"/>
              <a:t>utvidgas</a:t>
            </a:r>
            <a:r>
              <a:rPr lang="fi-FI" altLang="fi-FI" sz="2800" dirty="0" smtClean="0"/>
              <a:t> </a:t>
            </a:r>
            <a:r>
              <a:rPr lang="fi-FI" altLang="fi-FI" sz="2800" dirty="0" err="1" smtClean="0"/>
              <a:t>och</a:t>
            </a:r>
            <a:r>
              <a:rPr lang="fi-FI" altLang="fi-FI" sz="2800" dirty="0" smtClean="0"/>
              <a:t> </a:t>
            </a:r>
            <a:r>
              <a:rPr lang="fi-FI" altLang="fi-FI" sz="2800" dirty="0" err="1" smtClean="0"/>
              <a:t>lantbrukstekniken</a:t>
            </a:r>
            <a:r>
              <a:rPr lang="fi-FI" altLang="fi-FI" sz="2800" dirty="0" smtClean="0"/>
              <a:t> </a:t>
            </a:r>
            <a:r>
              <a:rPr lang="fi-FI" altLang="fi-FI" sz="2800" dirty="0" err="1" smtClean="0"/>
              <a:t>utvecklas</a:t>
            </a:r>
            <a:r>
              <a:rPr lang="fi-FI" altLang="fi-FI" sz="2800" dirty="0" smtClean="0"/>
              <a:t>, </a:t>
            </a:r>
            <a:r>
              <a:rPr lang="fi-FI" altLang="fi-FI" sz="2800" dirty="0" err="1" smtClean="0"/>
              <a:t>är</a:t>
            </a:r>
            <a:r>
              <a:rPr lang="fi-FI" altLang="fi-FI" sz="2800" dirty="0" smtClean="0"/>
              <a:t> det </a:t>
            </a:r>
            <a:r>
              <a:rPr lang="fi-FI" altLang="fi-FI" sz="2800" dirty="0" err="1" smtClean="0"/>
              <a:t>oftast</a:t>
            </a:r>
            <a:r>
              <a:rPr lang="fi-FI" altLang="fi-FI" sz="2800" dirty="0" smtClean="0"/>
              <a:t> mannen </a:t>
            </a:r>
            <a:r>
              <a:rPr lang="fi-FI" altLang="fi-FI" sz="2800" dirty="0" err="1" smtClean="0"/>
              <a:t>som</a:t>
            </a:r>
            <a:r>
              <a:rPr lang="fi-FI" altLang="fi-FI" sz="2800" dirty="0" smtClean="0"/>
              <a:t> </a:t>
            </a:r>
            <a:r>
              <a:rPr lang="fi-FI" altLang="fi-FI" sz="2800" dirty="0" err="1" smtClean="0"/>
              <a:t>ansvarar</a:t>
            </a:r>
            <a:r>
              <a:rPr lang="fi-FI" altLang="fi-FI" sz="2800" dirty="0" smtClean="0"/>
              <a:t> för det.</a:t>
            </a:r>
          </a:p>
          <a:p>
            <a:pPr>
              <a:buFontTx/>
              <a:buChar char="•"/>
            </a:pPr>
            <a:r>
              <a:rPr lang="fi-FI" altLang="fi-FI" sz="2800" dirty="0" smtClean="0"/>
              <a:t>Maatalous on maaseudun naisyrittäjyyden </a:t>
            </a:r>
            <a:r>
              <a:rPr lang="fi-FI" altLang="fi-FI" sz="2800" dirty="0" err="1" smtClean="0"/>
              <a:t>läht</a:t>
            </a:r>
            <a:r>
              <a:rPr lang="fi-FI" altLang="fi-FI" sz="2800" dirty="0" smtClean="0"/>
              <a:t>.</a:t>
            </a:r>
          </a:p>
          <a:p>
            <a:endParaRPr lang="fi-FI" altLang="fi-FI" dirty="0" smtClean="0"/>
          </a:p>
          <a:p>
            <a:pPr marL="0" indent="0">
              <a:buNone/>
            </a:pPr>
            <a:endParaRPr lang="fi-FI" dirty="0"/>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9789" y="5598000"/>
            <a:ext cx="993690" cy="1260000"/>
          </a:xfrm>
          <a:prstGeom prst="rect">
            <a:avLst/>
          </a:prstGeom>
        </p:spPr>
      </p:pic>
    </p:spTree>
    <p:extLst>
      <p:ext uri="{BB962C8B-B14F-4D97-AF65-F5344CB8AC3E}">
        <p14:creationId xmlns:p14="http://schemas.microsoft.com/office/powerpoint/2010/main" val="88384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altLang="fi-FI" sz="4000" dirty="0" err="1" smtClean="0">
                <a:latin typeface="MiddleMan" pitchFamily="50" charset="0"/>
              </a:rPr>
              <a:t>Kvinnan</a:t>
            </a:r>
            <a:r>
              <a:rPr lang="fi-FI" altLang="fi-FI" sz="4000" dirty="0" smtClean="0">
                <a:latin typeface="MiddleMan" pitchFamily="50" charset="0"/>
              </a:rPr>
              <a:t> i </a:t>
            </a:r>
            <a:r>
              <a:rPr lang="fi-FI" altLang="fi-FI" sz="4000" dirty="0" err="1" smtClean="0">
                <a:latin typeface="MiddleMan" pitchFamily="50" charset="0"/>
              </a:rPr>
              <a:t>arbetslivet</a:t>
            </a:r>
            <a:r>
              <a:rPr lang="fi-FI" altLang="fi-FI" sz="4000" dirty="0" smtClean="0">
                <a:latin typeface="MiddleMan" pitchFamily="50" charset="0"/>
              </a:rPr>
              <a:t>:</a:t>
            </a:r>
            <a:endParaRPr lang="fi-FI" sz="4000" dirty="0">
              <a:latin typeface="MiddleMan" pitchFamily="50" charset="0"/>
            </a:endParaRPr>
          </a:p>
        </p:txBody>
      </p:sp>
      <p:sp>
        <p:nvSpPr>
          <p:cNvPr id="3" name="Content Placeholder 2"/>
          <p:cNvSpPr>
            <a:spLocks noGrp="1"/>
          </p:cNvSpPr>
          <p:nvPr>
            <p:ph idx="1"/>
          </p:nvPr>
        </p:nvSpPr>
        <p:spPr/>
        <p:txBody>
          <a:bodyPr>
            <a:normAutofit fontScale="92500" lnSpcReduction="10000"/>
          </a:bodyPr>
          <a:lstStyle/>
          <a:p>
            <a:pPr>
              <a:buFontTx/>
              <a:buChar char="•"/>
            </a:pPr>
            <a:r>
              <a:rPr lang="fi-FI" altLang="fi-FI" sz="2800" dirty="0" err="1" smtClean="0"/>
              <a:t>Kvinnorna</a:t>
            </a:r>
            <a:r>
              <a:rPr lang="fi-FI" altLang="fi-FI" sz="2800" dirty="0" smtClean="0"/>
              <a:t> </a:t>
            </a:r>
            <a:r>
              <a:rPr lang="fi-FI" altLang="fi-FI" sz="2800" dirty="0" err="1" smtClean="0"/>
              <a:t>utgör</a:t>
            </a:r>
            <a:r>
              <a:rPr lang="fi-FI" altLang="fi-FI" sz="2800" dirty="0" smtClean="0"/>
              <a:t> en </a:t>
            </a:r>
            <a:r>
              <a:rPr lang="fi-FI" altLang="fi-FI" sz="2800" dirty="0" err="1" smtClean="0"/>
              <a:t>arbetskraftreserv</a:t>
            </a:r>
            <a:r>
              <a:rPr lang="fi-FI" altLang="fi-FI" sz="2800" dirty="0" smtClean="0"/>
              <a:t>.</a:t>
            </a:r>
          </a:p>
          <a:p>
            <a:pPr>
              <a:buFontTx/>
              <a:buChar char="•"/>
            </a:pPr>
            <a:r>
              <a:rPr lang="fi-FI" altLang="fi-FI" sz="2800" dirty="0" err="1" smtClean="0"/>
              <a:t>Arbetslivet</a:t>
            </a:r>
            <a:r>
              <a:rPr lang="fi-FI" altLang="fi-FI" sz="2800" dirty="0" smtClean="0"/>
              <a:t> </a:t>
            </a:r>
            <a:r>
              <a:rPr lang="fi-FI" altLang="fi-FI" sz="2800" dirty="0" err="1" smtClean="0"/>
              <a:t>är</a:t>
            </a:r>
            <a:r>
              <a:rPr lang="fi-FI" altLang="fi-FI" sz="2800" dirty="0" smtClean="0"/>
              <a:t> </a:t>
            </a:r>
            <a:r>
              <a:rPr lang="fi-FI" altLang="fi-FI" sz="2800" dirty="0" err="1" smtClean="0"/>
              <a:t>indelat</a:t>
            </a:r>
            <a:r>
              <a:rPr lang="fi-FI" altLang="fi-FI" sz="2800" dirty="0" smtClean="0"/>
              <a:t> i </a:t>
            </a:r>
            <a:r>
              <a:rPr lang="fi-FI" altLang="fi-FI" sz="2800" dirty="0" err="1" smtClean="0"/>
              <a:t>skilda</a:t>
            </a:r>
            <a:r>
              <a:rPr lang="fi-FI" altLang="fi-FI" sz="2800" dirty="0" smtClean="0"/>
              <a:t> </a:t>
            </a:r>
            <a:r>
              <a:rPr lang="fi-FI" altLang="fi-FI" sz="2800" dirty="0" err="1" smtClean="0"/>
              <a:t>jobb</a:t>
            </a:r>
            <a:r>
              <a:rPr lang="fi-FI" altLang="fi-FI" sz="2800" dirty="0" smtClean="0"/>
              <a:t> för </a:t>
            </a:r>
            <a:r>
              <a:rPr lang="fi-FI" altLang="fi-FI" sz="2800" dirty="0" err="1" smtClean="0"/>
              <a:t>män</a:t>
            </a:r>
            <a:r>
              <a:rPr lang="fi-FI" altLang="fi-FI" sz="2800" dirty="0" smtClean="0"/>
              <a:t> </a:t>
            </a:r>
            <a:r>
              <a:rPr lang="fi-FI" altLang="fi-FI" sz="2800" dirty="0" err="1" smtClean="0"/>
              <a:t>och</a:t>
            </a:r>
            <a:r>
              <a:rPr lang="fi-FI" altLang="fi-FI" sz="2800" dirty="0" smtClean="0"/>
              <a:t> </a:t>
            </a:r>
            <a:r>
              <a:rPr lang="fi-FI" altLang="fi-FI" sz="2800" dirty="0" err="1" smtClean="0"/>
              <a:t>kvinnor</a:t>
            </a:r>
            <a:r>
              <a:rPr lang="fi-FI" altLang="fi-FI" sz="2800" dirty="0" smtClean="0"/>
              <a:t> </a:t>
            </a:r>
            <a:r>
              <a:rPr lang="fi-FI" altLang="fi-FI" sz="2800" dirty="0" err="1" smtClean="0"/>
              <a:t>och</a:t>
            </a:r>
            <a:r>
              <a:rPr lang="fi-FI" altLang="fi-FI" sz="2800" dirty="0" smtClean="0"/>
              <a:t> </a:t>
            </a:r>
            <a:r>
              <a:rPr lang="fi-FI" altLang="fi-FI" sz="2800" dirty="0" err="1" smtClean="0"/>
              <a:t>kvinnornas</a:t>
            </a:r>
            <a:r>
              <a:rPr lang="fi-FI" altLang="fi-FI" sz="2800" dirty="0" smtClean="0"/>
              <a:t> </a:t>
            </a:r>
            <a:r>
              <a:rPr lang="fi-FI" altLang="fi-FI" sz="2800" dirty="0" err="1" smtClean="0"/>
              <a:t>arbete</a:t>
            </a:r>
            <a:r>
              <a:rPr lang="fi-FI" altLang="fi-FI" sz="2800" dirty="0" smtClean="0"/>
              <a:t> </a:t>
            </a:r>
            <a:r>
              <a:rPr lang="fi-FI" altLang="fi-FI" sz="2800" dirty="0" err="1" smtClean="0"/>
              <a:t>värdesätts</a:t>
            </a:r>
            <a:r>
              <a:rPr lang="fi-FI" altLang="fi-FI" sz="2800" dirty="0" smtClean="0"/>
              <a:t> </a:t>
            </a:r>
            <a:r>
              <a:rPr lang="fi-FI" altLang="fi-FI" sz="2800" dirty="0" err="1" smtClean="0"/>
              <a:t>inte</a:t>
            </a:r>
            <a:r>
              <a:rPr lang="fi-FI" altLang="fi-FI" sz="2800" dirty="0" smtClean="0"/>
              <a:t> lika </a:t>
            </a:r>
            <a:r>
              <a:rPr lang="fi-FI" altLang="fi-FI" sz="2800" dirty="0" err="1" smtClean="0"/>
              <a:t>högt</a:t>
            </a:r>
            <a:r>
              <a:rPr lang="fi-FI" altLang="fi-FI" sz="2800" dirty="0" smtClean="0"/>
              <a:t> </a:t>
            </a:r>
            <a:r>
              <a:rPr lang="fi-FI" altLang="fi-FI" sz="2800" dirty="0" err="1" smtClean="0"/>
              <a:t>som</a:t>
            </a:r>
            <a:r>
              <a:rPr lang="fi-FI" altLang="fi-FI" sz="2800" dirty="0" smtClean="0"/>
              <a:t> </a:t>
            </a:r>
            <a:r>
              <a:rPr lang="fi-FI" altLang="fi-FI" sz="2800" dirty="0" err="1" smtClean="0"/>
              <a:t>männens</a:t>
            </a:r>
            <a:r>
              <a:rPr lang="fi-FI" altLang="fi-FI" sz="2800" dirty="0" smtClean="0"/>
              <a:t>.</a:t>
            </a:r>
          </a:p>
          <a:p>
            <a:pPr>
              <a:buFontTx/>
              <a:buChar char="•"/>
            </a:pPr>
            <a:r>
              <a:rPr lang="fi-FI" altLang="fi-FI" sz="2800" dirty="0" err="1" smtClean="0"/>
              <a:t>Kvinnorna</a:t>
            </a:r>
            <a:r>
              <a:rPr lang="fi-FI" altLang="fi-FI" sz="2800" dirty="0" smtClean="0"/>
              <a:t> </a:t>
            </a:r>
            <a:r>
              <a:rPr lang="fi-FI" altLang="fi-FI" sz="2800" dirty="0" err="1" smtClean="0"/>
              <a:t>utför</a:t>
            </a:r>
            <a:r>
              <a:rPr lang="fi-FI" altLang="fi-FI" sz="2800" dirty="0" smtClean="0"/>
              <a:t> i </a:t>
            </a:r>
            <a:r>
              <a:rPr lang="fi-FI" altLang="fi-FI" sz="2800" dirty="0" err="1" smtClean="0"/>
              <a:t>regel</a:t>
            </a:r>
            <a:r>
              <a:rPr lang="fi-FI" altLang="fi-FI" sz="2800" dirty="0" smtClean="0"/>
              <a:t> </a:t>
            </a:r>
            <a:r>
              <a:rPr lang="fi-FI" altLang="fi-FI" sz="2800" dirty="0" err="1" smtClean="0"/>
              <a:t>lantbruksarbete</a:t>
            </a:r>
            <a:r>
              <a:rPr lang="fi-FI" altLang="fi-FI" sz="2800" dirty="0" smtClean="0"/>
              <a:t> </a:t>
            </a:r>
            <a:r>
              <a:rPr lang="fi-FI" altLang="fi-FI" sz="2800" dirty="0" err="1" smtClean="0"/>
              <a:t>och</a:t>
            </a:r>
            <a:r>
              <a:rPr lang="fi-FI" altLang="fi-FI" sz="2800" dirty="0" smtClean="0"/>
              <a:t> </a:t>
            </a:r>
            <a:r>
              <a:rPr lang="fi-FI" altLang="fi-FI" sz="2800" dirty="0" err="1" smtClean="0"/>
              <a:t>lågavlönat</a:t>
            </a:r>
            <a:r>
              <a:rPr lang="fi-FI" altLang="fi-FI" sz="2800" dirty="0" smtClean="0"/>
              <a:t> </a:t>
            </a:r>
            <a:r>
              <a:rPr lang="fi-FI" altLang="fi-FI" sz="2800" dirty="0" err="1" smtClean="0"/>
              <a:t>arbete</a:t>
            </a:r>
            <a:r>
              <a:rPr lang="fi-FI" altLang="fi-FI" sz="2800" dirty="0" smtClean="0"/>
              <a:t>.</a:t>
            </a:r>
          </a:p>
          <a:p>
            <a:pPr>
              <a:buFontTx/>
              <a:buChar char="•"/>
            </a:pPr>
            <a:r>
              <a:rPr lang="fi-FI" altLang="fi-FI" sz="2800" dirty="0" err="1" smtClean="0"/>
              <a:t>Kvinnornas</a:t>
            </a:r>
            <a:r>
              <a:rPr lang="fi-FI" altLang="fi-FI" sz="2800" dirty="0" smtClean="0"/>
              <a:t> </a:t>
            </a:r>
            <a:r>
              <a:rPr lang="fi-FI" altLang="fi-FI" sz="2800" dirty="0" err="1" smtClean="0"/>
              <a:t>arbetstillfällen</a:t>
            </a:r>
            <a:r>
              <a:rPr lang="fi-FI" altLang="fi-FI" sz="2800" dirty="0" smtClean="0"/>
              <a:t> </a:t>
            </a:r>
            <a:r>
              <a:rPr lang="fi-FI" altLang="fi-FI" sz="2800" dirty="0" err="1" smtClean="0"/>
              <a:t>är</a:t>
            </a:r>
            <a:r>
              <a:rPr lang="fi-FI" altLang="fi-FI" sz="2800" dirty="0" smtClean="0"/>
              <a:t> </a:t>
            </a:r>
            <a:r>
              <a:rPr lang="fi-FI" altLang="fi-FI" sz="2800" dirty="0" err="1" smtClean="0"/>
              <a:t>mer</a:t>
            </a:r>
            <a:r>
              <a:rPr lang="fi-FI" altLang="fi-FI" sz="2800" dirty="0" smtClean="0"/>
              <a:t> </a:t>
            </a:r>
            <a:r>
              <a:rPr lang="fi-FI" altLang="fi-FI" sz="2800" dirty="0" err="1" smtClean="0"/>
              <a:t>sårbara</a:t>
            </a:r>
            <a:r>
              <a:rPr lang="fi-FI" altLang="fi-FI" sz="2800" dirty="0" smtClean="0"/>
              <a:t> </a:t>
            </a:r>
            <a:r>
              <a:rPr lang="fi-FI" altLang="fi-FI" sz="2800" dirty="0" err="1" smtClean="0"/>
              <a:t>och</a:t>
            </a:r>
            <a:r>
              <a:rPr lang="fi-FI" altLang="fi-FI" sz="2800" dirty="0" smtClean="0"/>
              <a:t> de </a:t>
            </a:r>
            <a:r>
              <a:rPr lang="fi-FI" altLang="fi-FI" sz="2800" dirty="0" err="1" smtClean="0"/>
              <a:t>jobbar</a:t>
            </a:r>
            <a:r>
              <a:rPr lang="fi-FI" altLang="fi-FI" sz="2800" dirty="0" smtClean="0"/>
              <a:t> i </a:t>
            </a:r>
            <a:r>
              <a:rPr lang="fi-FI" altLang="fi-FI" sz="2800" dirty="0" err="1" smtClean="0"/>
              <a:t>högre</a:t>
            </a:r>
            <a:r>
              <a:rPr lang="fi-FI" altLang="fi-FI" sz="2800" dirty="0" smtClean="0"/>
              <a:t> </a:t>
            </a:r>
            <a:r>
              <a:rPr lang="fi-FI" altLang="fi-FI" sz="2800" dirty="0" err="1" smtClean="0"/>
              <a:t>grad</a:t>
            </a:r>
            <a:r>
              <a:rPr lang="fi-FI" altLang="fi-FI" sz="2800" dirty="0" smtClean="0"/>
              <a:t> </a:t>
            </a:r>
            <a:r>
              <a:rPr lang="fi-FI" altLang="fi-FI" sz="2800" dirty="0" err="1" smtClean="0"/>
              <a:t>inom</a:t>
            </a:r>
            <a:r>
              <a:rPr lang="fi-FI" altLang="fi-FI" sz="2800" dirty="0" smtClean="0"/>
              <a:t> </a:t>
            </a:r>
            <a:r>
              <a:rPr lang="fi-FI" altLang="fi-FI" sz="2800" dirty="0" err="1" smtClean="0"/>
              <a:t>den</a:t>
            </a:r>
            <a:r>
              <a:rPr lang="fi-FI" altLang="fi-FI" sz="2800" dirty="0" smtClean="0"/>
              <a:t> </a:t>
            </a:r>
            <a:r>
              <a:rPr lang="fi-FI" altLang="fi-FI" sz="2800" dirty="0" err="1" smtClean="0"/>
              <a:t>informella</a:t>
            </a:r>
            <a:r>
              <a:rPr lang="fi-FI" altLang="fi-FI" sz="2800" dirty="0" smtClean="0"/>
              <a:t> ekonomin.</a:t>
            </a:r>
          </a:p>
          <a:p>
            <a:pPr>
              <a:buFontTx/>
              <a:buChar char="•"/>
            </a:pPr>
            <a:r>
              <a:rPr lang="fi-FI" altLang="fi-FI" sz="2800" dirty="0" err="1" smtClean="0"/>
              <a:t>Kvinnorna</a:t>
            </a:r>
            <a:r>
              <a:rPr lang="fi-FI" altLang="fi-FI" sz="2800" dirty="0" smtClean="0"/>
              <a:t> </a:t>
            </a:r>
            <a:r>
              <a:rPr lang="fi-FI" altLang="fi-FI" sz="2800" dirty="0" err="1" smtClean="0"/>
              <a:t>får</a:t>
            </a:r>
            <a:r>
              <a:rPr lang="fi-FI" altLang="fi-FI" sz="2800" dirty="0" smtClean="0"/>
              <a:t> </a:t>
            </a:r>
            <a:r>
              <a:rPr lang="fi-FI" altLang="fi-FI" sz="2800" dirty="0" err="1" smtClean="0"/>
              <a:t>lägre</a:t>
            </a:r>
            <a:r>
              <a:rPr lang="fi-FI" altLang="fi-FI" sz="2800" dirty="0" smtClean="0"/>
              <a:t> </a:t>
            </a:r>
            <a:r>
              <a:rPr lang="fi-FI" altLang="fi-FI" sz="2800" dirty="0" err="1" smtClean="0"/>
              <a:t>lön</a:t>
            </a:r>
            <a:r>
              <a:rPr lang="fi-FI" altLang="fi-FI" sz="2800" dirty="0" smtClean="0"/>
              <a:t> </a:t>
            </a:r>
            <a:r>
              <a:rPr lang="fi-FI" altLang="fi-FI" sz="2800" dirty="0" err="1" smtClean="0"/>
              <a:t>än</a:t>
            </a:r>
            <a:r>
              <a:rPr lang="fi-FI" altLang="fi-FI" sz="2800" dirty="0" smtClean="0"/>
              <a:t> </a:t>
            </a:r>
            <a:r>
              <a:rPr lang="fi-FI" altLang="fi-FI" sz="2800" dirty="0" err="1" smtClean="0"/>
              <a:t>männen</a:t>
            </a:r>
            <a:r>
              <a:rPr lang="fi-FI" altLang="fi-FI" sz="2800" dirty="0" smtClean="0"/>
              <a:t> </a:t>
            </a:r>
            <a:r>
              <a:rPr lang="fi-FI" altLang="fi-FI" sz="2800" dirty="0" err="1" smtClean="0"/>
              <a:t>och</a:t>
            </a:r>
            <a:r>
              <a:rPr lang="fi-FI" altLang="fi-FI" sz="2800" dirty="0" smtClean="0"/>
              <a:t> </a:t>
            </a:r>
            <a:r>
              <a:rPr lang="fi-FI" altLang="fi-FI" sz="2800" dirty="0" err="1" smtClean="0"/>
              <a:t>moderskapet</a:t>
            </a:r>
            <a:r>
              <a:rPr lang="fi-FI" altLang="fi-FI" sz="2800" dirty="0" smtClean="0"/>
              <a:t> </a:t>
            </a:r>
            <a:r>
              <a:rPr lang="fi-FI" altLang="fi-FI" sz="2800" dirty="0" err="1" smtClean="0"/>
              <a:t>försvagar</a:t>
            </a:r>
            <a:r>
              <a:rPr lang="fi-FI" altLang="fi-FI" sz="2800" dirty="0" smtClean="0"/>
              <a:t> </a:t>
            </a:r>
            <a:r>
              <a:rPr lang="fi-FI" altLang="fi-FI" sz="2800" dirty="0" err="1" smtClean="0"/>
              <a:t>deras</a:t>
            </a:r>
            <a:r>
              <a:rPr lang="fi-FI" altLang="fi-FI" sz="2800" dirty="0" smtClean="0"/>
              <a:t> </a:t>
            </a:r>
            <a:r>
              <a:rPr lang="fi-FI" altLang="fi-FI" sz="2800" dirty="0" err="1" smtClean="0"/>
              <a:t>anställningsskydd</a:t>
            </a:r>
            <a:r>
              <a:rPr lang="fi-FI" altLang="fi-FI" sz="2800" dirty="0" smtClean="0"/>
              <a:t>.</a:t>
            </a:r>
          </a:p>
          <a:p>
            <a:pPr>
              <a:buFontTx/>
              <a:buChar char="•"/>
            </a:pPr>
            <a:r>
              <a:rPr lang="fi-FI" altLang="fi-FI" sz="2800" dirty="0" smtClean="0"/>
              <a:t>Det </a:t>
            </a:r>
            <a:r>
              <a:rPr lang="fi-FI" altLang="fi-FI" sz="2800" dirty="0" err="1" smtClean="0"/>
              <a:t>blir</a:t>
            </a:r>
            <a:r>
              <a:rPr lang="fi-FI" altLang="fi-FI" sz="2800" dirty="0" smtClean="0"/>
              <a:t> </a:t>
            </a:r>
            <a:r>
              <a:rPr lang="fi-FI" altLang="fi-FI" sz="2800" dirty="0" err="1" smtClean="0"/>
              <a:t>allt</a:t>
            </a:r>
            <a:r>
              <a:rPr lang="fi-FI" altLang="fi-FI" sz="2800" dirty="0" smtClean="0"/>
              <a:t> </a:t>
            </a:r>
            <a:r>
              <a:rPr lang="fi-FI" altLang="fi-FI" sz="2800" dirty="0" err="1" smtClean="0"/>
              <a:t>vanligare</a:t>
            </a:r>
            <a:r>
              <a:rPr lang="fi-FI" altLang="fi-FI" sz="2800" dirty="0" smtClean="0"/>
              <a:t> </a:t>
            </a:r>
            <a:r>
              <a:rPr lang="fi-FI" altLang="fi-FI" sz="2800" dirty="0" err="1" smtClean="0"/>
              <a:t>att</a:t>
            </a:r>
            <a:r>
              <a:rPr lang="fi-FI" altLang="fi-FI" sz="2800" dirty="0" smtClean="0"/>
              <a:t> </a:t>
            </a:r>
            <a:r>
              <a:rPr lang="fi-FI" altLang="fi-FI" sz="2800" dirty="0" err="1" smtClean="0"/>
              <a:t>också</a:t>
            </a:r>
            <a:r>
              <a:rPr lang="fi-FI" altLang="fi-FI" sz="2800" dirty="0" smtClean="0"/>
              <a:t> </a:t>
            </a:r>
            <a:r>
              <a:rPr lang="fi-FI" altLang="fi-FI" sz="2800" dirty="0" err="1" smtClean="0"/>
              <a:t>kvinnor</a:t>
            </a:r>
            <a:r>
              <a:rPr lang="fi-FI" altLang="fi-FI" sz="2800" dirty="0" smtClean="0"/>
              <a:t> </a:t>
            </a:r>
            <a:r>
              <a:rPr lang="fi-FI" altLang="fi-FI" sz="2800" dirty="0" err="1" smtClean="0"/>
              <a:t>gästarbetar</a:t>
            </a:r>
            <a:endParaRPr lang="fi-FI" altLang="fi-FI" sz="2800" dirty="0" smtClean="0"/>
          </a:p>
          <a:p>
            <a:pPr marL="0" indent="0">
              <a:buNone/>
            </a:pPr>
            <a:endParaRPr lang="fi-FI" dirty="0"/>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0309" y="5598000"/>
            <a:ext cx="993691" cy="1260000"/>
          </a:xfrm>
          <a:prstGeom prst="rect">
            <a:avLst/>
          </a:prstGeom>
        </p:spPr>
      </p:pic>
    </p:spTree>
    <p:extLst>
      <p:ext uri="{BB962C8B-B14F-4D97-AF65-F5344CB8AC3E}">
        <p14:creationId xmlns:p14="http://schemas.microsoft.com/office/powerpoint/2010/main" val="413592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2703</Words>
  <Application>Microsoft Office PowerPoint</Application>
  <PresentationFormat>Bildspel på skärmen (4:3)</PresentationFormat>
  <Paragraphs>315</Paragraphs>
  <Slides>21</Slides>
  <Notes>19</Notes>
  <HiddenSlides>0</HiddenSlides>
  <MMClips>0</MMClips>
  <ScaleCrop>false</ScaleCrop>
  <HeadingPairs>
    <vt:vector size="4" baseType="variant">
      <vt:variant>
        <vt:lpstr>Tema</vt:lpstr>
      </vt:variant>
      <vt:variant>
        <vt:i4>1</vt:i4>
      </vt:variant>
      <vt:variant>
        <vt:lpstr>Bildrubriker</vt:lpstr>
      </vt:variant>
      <vt:variant>
        <vt:i4>21</vt:i4>
      </vt:variant>
    </vt:vector>
  </HeadingPairs>
  <TitlesOfParts>
    <vt:vector size="22" baseType="lpstr">
      <vt:lpstr>Office Theme</vt:lpstr>
      <vt:lpstr>PowerPoint-presentation</vt:lpstr>
      <vt:lpstr>Bakgrunden till kvinnors rätt till utkomst</vt:lpstr>
      <vt:lpstr>En del av FN:s millenniemål uppnåddes</vt:lpstr>
      <vt:lpstr>Kvinnorna och målen för hållbar utveckling</vt:lpstr>
      <vt:lpstr>… men fortfarande:</vt:lpstr>
      <vt:lpstr>Andel av kvinnorna (ö.15 år) som deltar i förvärvslivet  </vt:lpstr>
      <vt:lpstr>Kvinnorna, fattigdomen och ojämlikheten</vt:lpstr>
      <vt:lpstr>Kvinnan i lantbruket:</vt:lpstr>
      <vt:lpstr>Kvinnan i arbetslivet:</vt:lpstr>
      <vt:lpstr>Kvinnan som företagare:</vt:lpstr>
      <vt:lpstr>Hinder för kvinnors företagande</vt:lpstr>
      <vt:lpstr>Varför satsa på kvinnor?</vt:lpstr>
      <vt:lpstr>Kvinnornas företagande ökar jämlikheten.</vt:lpstr>
      <vt:lpstr>PowerPoint-presentation</vt:lpstr>
      <vt:lpstr>PowerPoint-presentation</vt:lpstr>
      <vt:lpstr>PowerPoint-presentation</vt:lpstr>
      <vt:lpstr>PowerPoint-presentation</vt:lpstr>
      <vt:lpstr>Kvinnobanksprojektens delområden 1/ 2</vt:lpstr>
      <vt:lpstr>2/ 2  </vt:lpstr>
      <vt:lpstr>Vem blir delaktig? </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Ulla Kärki</dc:creator>
  <cp:lastModifiedBy>Kaj-Mikael Wredlund</cp:lastModifiedBy>
  <cp:revision>57</cp:revision>
  <dcterms:created xsi:type="dcterms:W3CDTF">2016-01-28T14:04:19Z</dcterms:created>
  <dcterms:modified xsi:type="dcterms:W3CDTF">2016-03-07T06:24:27Z</dcterms:modified>
</cp:coreProperties>
</file>